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23" r:id="rId5"/>
    <p:sldMasterId id="2147483828" r:id="rId6"/>
    <p:sldMasterId id="2147483862" r:id="rId7"/>
  </p:sldMasterIdLst>
  <p:notesMasterIdLst>
    <p:notesMasterId r:id="rId42"/>
  </p:notesMasterIdLst>
  <p:handoutMasterIdLst>
    <p:handoutMasterId r:id="rId43"/>
  </p:handoutMasterIdLst>
  <p:sldIdLst>
    <p:sldId id="945" r:id="rId8"/>
    <p:sldId id="2607" r:id="rId9"/>
    <p:sldId id="983" r:id="rId10"/>
    <p:sldId id="949" r:id="rId11"/>
    <p:sldId id="950" r:id="rId12"/>
    <p:sldId id="2610" r:id="rId13"/>
    <p:sldId id="981" r:id="rId14"/>
    <p:sldId id="2604" r:id="rId15"/>
    <p:sldId id="952" r:id="rId16"/>
    <p:sldId id="948" r:id="rId17"/>
    <p:sldId id="2608" r:id="rId18"/>
    <p:sldId id="2605" r:id="rId19"/>
    <p:sldId id="2613" r:id="rId20"/>
    <p:sldId id="310" r:id="rId21"/>
    <p:sldId id="312" r:id="rId22"/>
    <p:sldId id="314" r:id="rId23"/>
    <p:sldId id="320" r:id="rId24"/>
    <p:sldId id="2612" r:id="rId25"/>
    <p:sldId id="2614" r:id="rId26"/>
    <p:sldId id="2615" r:id="rId27"/>
    <p:sldId id="2616" r:id="rId28"/>
    <p:sldId id="299" r:id="rId29"/>
    <p:sldId id="296" r:id="rId30"/>
    <p:sldId id="308" r:id="rId31"/>
    <p:sldId id="306" r:id="rId32"/>
    <p:sldId id="309" r:id="rId33"/>
    <p:sldId id="2617" r:id="rId34"/>
    <p:sldId id="273" r:id="rId35"/>
    <p:sldId id="2619" r:id="rId36"/>
    <p:sldId id="2609" r:id="rId37"/>
    <p:sldId id="2602" r:id="rId38"/>
    <p:sldId id="280" r:id="rId39"/>
    <p:sldId id="944" r:id="rId40"/>
    <p:sldId id="266"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E772012-2D93-A539-7ED1-E44A82F742A6}" name="Powers, Pam (MDH)" initials="PP(" userId="S::Pam.Powers@state.mn.us::4a31926a-baae-451d-8c95-c3787edaa9fa" providerId="AD"/>
  <p188:author id="{DD8B28AB-77DB-E14A-60F4-495F92314311}" name="Floyd, Callie (MDH)" initials="FC(" userId="S::Callie.Floyd.C19@state.mn.us::3b1e0b40-5261-43a8-b408-8f5b1c3a61b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7D45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711" autoAdjust="0"/>
    <p:restoredTop sz="91768" autoAdjust="0"/>
  </p:normalViewPr>
  <p:slideViewPr>
    <p:cSldViewPr snapToGrid="0">
      <p:cViewPr varScale="1">
        <p:scale>
          <a:sx n="117" d="100"/>
          <a:sy n="117" d="100"/>
        </p:scale>
        <p:origin x="184" y="20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200" d="100"/>
        <a:sy n="200" d="100"/>
      </p:scale>
      <p:origin x="0" y="-9888"/>
    </p:cViewPr>
  </p:sorter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handoutMaster" Target="handoutMasters/handoutMaster1.xml"/><Relationship Id="rId48" Type="http://schemas.microsoft.com/office/2018/10/relationships/authors" Target="author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CB8510-6ADC-B261-ECF5-8E962F7E78D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D04C956-53B5-9A92-A3B8-1CBF95D4E32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16AD457-46B4-43CB-BF8F-2A0A7B5774ED}" type="datetimeFigureOut">
              <a:rPr lang="en-US" smtClean="0"/>
              <a:t>8/29/23</a:t>
            </a:fld>
            <a:endParaRPr lang="en-US"/>
          </a:p>
        </p:txBody>
      </p:sp>
      <p:sp>
        <p:nvSpPr>
          <p:cNvPr id="4" name="Footer Placeholder 3">
            <a:extLst>
              <a:ext uri="{FF2B5EF4-FFF2-40B4-BE49-F238E27FC236}">
                <a16:creationId xmlns:a16="http://schemas.microsoft.com/office/drawing/2014/main" id="{4E0345AF-FFD4-1940-BBF4-93F66CE4BA6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0D82CE9-A79E-2128-D33C-7D662270D48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F6F2A52-E53D-41FB-8A5F-8C4B740BFF4C}" type="slidenum">
              <a:rPr lang="en-US" smtClean="0"/>
              <a:t>‹#›</a:t>
            </a:fld>
            <a:endParaRPr lang="en-US"/>
          </a:p>
        </p:txBody>
      </p:sp>
    </p:spTree>
    <p:extLst>
      <p:ext uri="{BB962C8B-B14F-4D97-AF65-F5344CB8AC3E}">
        <p14:creationId xmlns:p14="http://schemas.microsoft.com/office/powerpoint/2010/main" val="15413286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FCFBDD-75D6-4C9C-865C-7915808F6EFD}" type="datetimeFigureOut">
              <a:rPr lang="en-US" smtClean="0"/>
              <a:t>8/29/23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416583-34B6-4133-980A-D6EF386C3782}" type="slidenum">
              <a:rPr lang="en-US" smtClean="0"/>
              <a:t>‹#›</a:t>
            </a:fld>
            <a:endParaRPr lang="en-US"/>
          </a:p>
        </p:txBody>
      </p:sp>
    </p:spTree>
    <p:extLst>
      <p:ext uri="{BB962C8B-B14F-4D97-AF65-F5344CB8AC3E}">
        <p14:creationId xmlns:p14="http://schemas.microsoft.com/office/powerpoint/2010/main" val="25273771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416583-34B6-4133-980A-D6EF386C3782}" type="slidenum">
              <a:rPr lang="en-US" smtClean="0"/>
              <a:t>1</a:t>
            </a:fld>
            <a:endParaRPr lang="en-US"/>
          </a:p>
        </p:txBody>
      </p:sp>
    </p:spTree>
    <p:extLst>
      <p:ext uri="{BB962C8B-B14F-4D97-AF65-F5344CB8AC3E}">
        <p14:creationId xmlns:p14="http://schemas.microsoft.com/office/powerpoint/2010/main" val="13061711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4230C-8258-4529-832A-6A8AA1D5C3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5938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64230C-8258-4529-832A-6A8AA1D5C3BA}" type="slidenum">
              <a:rPr lang="en-US" smtClean="0"/>
              <a:t>22</a:t>
            </a:fld>
            <a:endParaRPr lang="en-US"/>
          </a:p>
        </p:txBody>
      </p:sp>
    </p:spTree>
    <p:extLst>
      <p:ext uri="{BB962C8B-B14F-4D97-AF65-F5344CB8AC3E}">
        <p14:creationId xmlns:p14="http://schemas.microsoft.com/office/powerpoint/2010/main" val="25155424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64230C-8258-4529-832A-6A8AA1D5C3BA}" type="slidenum">
              <a:rPr lang="en-US" smtClean="0"/>
              <a:t>23</a:t>
            </a:fld>
            <a:endParaRPr lang="en-US"/>
          </a:p>
        </p:txBody>
      </p:sp>
    </p:spTree>
    <p:extLst>
      <p:ext uri="{BB962C8B-B14F-4D97-AF65-F5344CB8AC3E}">
        <p14:creationId xmlns:p14="http://schemas.microsoft.com/office/powerpoint/2010/main" val="34967261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64230C-8258-4529-832A-6A8AA1D5C3BA}" type="slidenum">
              <a:rPr lang="en-US" smtClean="0"/>
              <a:t>24</a:t>
            </a:fld>
            <a:endParaRPr lang="en-US"/>
          </a:p>
        </p:txBody>
      </p:sp>
    </p:spTree>
    <p:extLst>
      <p:ext uri="{BB962C8B-B14F-4D97-AF65-F5344CB8AC3E}">
        <p14:creationId xmlns:p14="http://schemas.microsoft.com/office/powerpoint/2010/main" val="37163758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64230C-8258-4529-832A-6A8AA1D5C3BA}" type="slidenum">
              <a:rPr lang="en-US" smtClean="0"/>
              <a:t>25</a:t>
            </a:fld>
            <a:endParaRPr lang="en-US"/>
          </a:p>
        </p:txBody>
      </p:sp>
    </p:spTree>
    <p:extLst>
      <p:ext uri="{BB962C8B-B14F-4D97-AF65-F5344CB8AC3E}">
        <p14:creationId xmlns:p14="http://schemas.microsoft.com/office/powerpoint/2010/main" val="38259250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64230C-8258-4529-832A-6A8AA1D5C3BA}" type="slidenum">
              <a:rPr lang="en-US" smtClean="0"/>
              <a:t>26</a:t>
            </a:fld>
            <a:endParaRPr lang="en-US"/>
          </a:p>
        </p:txBody>
      </p:sp>
    </p:spTree>
    <p:extLst>
      <p:ext uri="{BB962C8B-B14F-4D97-AF65-F5344CB8AC3E}">
        <p14:creationId xmlns:p14="http://schemas.microsoft.com/office/powerpoint/2010/main" val="22279272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4230C-8258-4529-832A-6A8AA1D5C3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333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600"/>
              </a:spcAft>
              <a:buFont typeface="Symbol" panose="05050102010706020507" pitchFamily="18" charset="2"/>
              <a:buNone/>
              <a:tabLst>
                <a:tab pos="228600" algn="l"/>
                <a:tab pos="457200" algn="l"/>
              </a:tabLst>
            </a:pPr>
            <a:endParaRPr lang="en-US" sz="180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4230C-8258-4529-832A-6A8AA1D5C3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1133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FF0241-F4D0-4B44-9ED6-42DC7846D8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76038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FF0241-F4D0-4B44-9ED6-42DC7846D8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55947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4230C-8258-4529-832A-6A8AA1D5C3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3026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4230C-8258-4529-832A-6A8AA1D5C3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0706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64230C-8258-4529-832A-6A8AA1D5C3BA}" type="slidenum">
              <a:rPr lang="en-US" smtClean="0"/>
              <a:t>17</a:t>
            </a:fld>
            <a:endParaRPr lang="en-US"/>
          </a:p>
        </p:txBody>
      </p:sp>
    </p:spTree>
    <p:extLst>
      <p:ext uri="{BB962C8B-B14F-4D97-AF65-F5344CB8AC3E}">
        <p14:creationId xmlns:p14="http://schemas.microsoft.com/office/powerpoint/2010/main" val="11082137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4230C-8258-4529-832A-6A8AA1D5C3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37292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nSpc>
                <a:spcPct val="107000"/>
              </a:lnSpc>
              <a:spcBef>
                <a:spcPts val="0"/>
              </a:spcBef>
              <a:spcAft>
                <a:spcPts val="0"/>
              </a:spcAft>
              <a:buFont typeface="Courier New" panose="02070309020205020404" pitchFamily="49"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4230C-8258-4529-832A-6A8AA1D5C3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11333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 Id="rId9" Type="http://schemas.openxmlformats.org/officeDocument/2006/relationships/image" Target="../media/image1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21.jpe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jpe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jpe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Reversed Logo)">
    <p:bg bwMode="gray">
      <p:bgPr>
        <a:solidFill>
          <a:schemeClr val="tx1"/>
        </a:solidFill>
        <a:effectLst/>
      </p:bgPr>
    </p:bg>
    <p:spTree>
      <p:nvGrpSpPr>
        <p:cNvPr id="1" name=""/>
        <p:cNvGrpSpPr/>
        <p:nvPr/>
      </p:nvGrpSpPr>
      <p:grpSpPr>
        <a:xfrm>
          <a:off x="0" y="0"/>
          <a:ext cx="0" cy="0"/>
          <a:chOff x="0" y="0"/>
          <a:chExt cx="0" cy="0"/>
        </a:xfrm>
      </p:grpSpPr>
      <p:sp>
        <p:nvSpPr>
          <p:cNvPr id="11" name="Rectangle 1"/>
          <p:cNvSpPr txBox="1">
            <a:spLocks/>
          </p:cNvSpPr>
          <p:nvPr userDrawn="1"/>
        </p:nvSpPr>
        <p:spPr bwMode="ltGray">
          <a:xfrm>
            <a:off x="0" y="4092604"/>
            <a:ext cx="12192000" cy="1295182"/>
          </a:xfrm>
          <a:prstGeom prst="rect">
            <a:avLst/>
          </a:prstGeom>
          <a:solidFill>
            <a:schemeClr val="accent2"/>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13" name="Title 2"/>
          <p:cNvSpPr>
            <a:spLocks noGrp="1"/>
          </p:cNvSpPr>
          <p:nvPr>
            <p:ph type="ctrTitle" hasCustomPrompt="1"/>
          </p:nvPr>
        </p:nvSpPr>
        <p:spPr bwMode="black">
          <a:xfrm>
            <a:off x="266700" y="4092602"/>
            <a:ext cx="11658600" cy="1295182"/>
          </a:xfrm>
          <a:noFill/>
        </p:spPr>
        <p:txBody>
          <a:bodyPr wrap="square" lIns="182880" tIns="91440" rIns="182880" bIns="91440" anchor="ctr">
            <a:normAutofit/>
          </a:bodyPr>
          <a:lstStyle>
            <a:lvl1pPr algn="ctr">
              <a:defRPr sz="3600">
                <a:solidFill>
                  <a:schemeClr val="tx2"/>
                </a:solidFill>
              </a:defRPr>
            </a:lvl1pPr>
          </a:lstStyle>
          <a:p>
            <a:r>
              <a:rPr lang="en-US"/>
              <a:t>Click to enter the slideshow title</a:t>
            </a:r>
          </a:p>
        </p:txBody>
      </p:sp>
      <p:sp>
        <p:nvSpPr>
          <p:cNvPr id="3" name="Rectangle 3"/>
          <p:cNvSpPr/>
          <p:nvPr userDrawn="1"/>
        </p:nvSpPr>
        <p:spPr bwMode="white">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8" name="Text Placeholder 4"/>
          <p:cNvSpPr>
            <a:spLocks noGrp="1"/>
          </p:cNvSpPr>
          <p:nvPr>
            <p:ph type="body" sz="quarter" idx="17" hasCustomPrompt="1"/>
          </p:nvPr>
        </p:nvSpPr>
        <p:spPr bwMode="black">
          <a:xfrm>
            <a:off x="838200" y="5644883"/>
            <a:ext cx="10515600" cy="711465"/>
          </a:xfrm>
        </p:spPr>
        <p:txBody>
          <a:bodyPr>
            <a:normAutofit/>
          </a:bodyPr>
          <a:lstStyle>
            <a:lvl1pPr marL="0" indent="0" algn="ctr">
              <a:buNone/>
              <a:defRPr sz="2400"/>
            </a:lvl1pPr>
          </a:lstStyle>
          <a:p>
            <a:pPr lvl="0"/>
            <a:r>
              <a:rPr lang="en-US" err="1"/>
              <a:t>Firstname</a:t>
            </a:r>
            <a:r>
              <a:rPr lang="en-US"/>
              <a:t> </a:t>
            </a:r>
            <a:r>
              <a:rPr lang="en-US" err="1"/>
              <a:t>Lastname</a:t>
            </a:r>
            <a:r>
              <a:rPr lang="en-US"/>
              <a:t> | Job Title</a:t>
            </a:r>
          </a:p>
        </p:txBody>
      </p:sp>
      <p:sp>
        <p:nvSpPr>
          <p:cNvPr id="18" name="Date Placeholder 5"/>
          <p:cNvSpPr>
            <a:spLocks noGrp="1"/>
          </p:cNvSpPr>
          <p:nvPr>
            <p:ph type="dt" sz="half" idx="15"/>
          </p:nvPr>
        </p:nvSpPr>
        <p:spPr bwMode="black"/>
        <p:txBody>
          <a:bodyPr/>
          <a:lstStyle/>
          <a:p>
            <a:r>
              <a:rPr lang="en-US"/>
              <a:t>8/29/2023</a:t>
            </a:r>
          </a:p>
        </p:txBody>
      </p:sp>
      <p:sp>
        <p:nvSpPr>
          <p:cNvPr id="9"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pPr/>
              <a:t>‹#›</a:t>
            </a:fld>
            <a:endParaRPr lang="en-US"/>
          </a:p>
        </p:txBody>
      </p:sp>
      <p:pic>
        <p:nvPicPr>
          <p:cNvPr id="12" name="Graphic 8" descr="Minnesota Department of Health logo">
            <a:extLst>
              <a:ext uri="{FF2B5EF4-FFF2-40B4-BE49-F238E27FC236}">
                <a16:creationId xmlns:a16="http://schemas.microsoft.com/office/drawing/2014/main" id="{E8CC904E-32AE-4C9C-B9CA-A01E1294C2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823716" y="793282"/>
            <a:ext cx="4544568" cy="649224"/>
          </a:xfrm>
          <a:prstGeom prst="rect">
            <a:avLst/>
          </a:prstGeom>
        </p:spPr>
      </p:pic>
      <p:pic>
        <p:nvPicPr>
          <p:cNvPr id="15" name="Picture 14" descr="Project Firstline&#10;CDC's National Training Collaborative for Healthcare Infection Prevention &amp; Control">
            <a:extLst>
              <a:ext uri="{FF2B5EF4-FFF2-40B4-BE49-F238E27FC236}">
                <a16:creationId xmlns:a16="http://schemas.microsoft.com/office/drawing/2014/main" id="{B71C4F47-FF00-48C7-A221-D0F291BA940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67200" y="2072056"/>
            <a:ext cx="3657600" cy="1363288"/>
          </a:xfrm>
          <a:prstGeom prst="rect">
            <a:avLst/>
          </a:prstGeom>
        </p:spPr>
      </p:pic>
    </p:spTree>
    <p:extLst>
      <p:ext uri="{BB962C8B-B14F-4D97-AF65-F5344CB8AC3E}">
        <p14:creationId xmlns:p14="http://schemas.microsoft.com/office/powerpoint/2010/main" val="1023123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25EFE-322C-49C8-9D66-455432F065AC}"/>
              </a:ext>
            </a:extLst>
          </p:cNvPr>
          <p:cNvSpPr>
            <a:spLocks noGrp="1"/>
          </p:cNvSpPr>
          <p:nvPr>
            <p:ph type="title"/>
          </p:nvPr>
        </p:nvSpPr>
        <p:spPr>
          <a:xfrm>
            <a:off x="831850" y="1709738"/>
            <a:ext cx="10515600" cy="2852737"/>
          </a:xfrm>
        </p:spPr>
        <p:txBody>
          <a:bodyPr anchor="b"/>
          <a:lstStyle>
            <a:lvl1pPr>
              <a:defRPr sz="48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E2D5304B-1AEE-4189-B142-1C2790A766E7}"/>
              </a:ext>
            </a:extLst>
          </p:cNvPr>
          <p:cNvSpPr>
            <a:spLocks noGrp="1"/>
          </p:cNvSpPr>
          <p:nvPr>
            <p:ph type="body" idx="1"/>
          </p:nvPr>
        </p:nvSpPr>
        <p:spPr>
          <a:xfrm>
            <a:off x="831850" y="4589463"/>
            <a:ext cx="10515600" cy="1004513"/>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Slide Number Placeholder 4">
            <a:extLst>
              <a:ext uri="{FF2B5EF4-FFF2-40B4-BE49-F238E27FC236}">
                <a16:creationId xmlns:a16="http://schemas.microsoft.com/office/drawing/2014/main" id="{FB0F8FE6-2903-46B8-9497-4803241B94FF}"/>
              </a:ext>
            </a:extLst>
          </p:cNvPr>
          <p:cNvSpPr>
            <a:spLocks noGrp="1"/>
          </p:cNvSpPr>
          <p:nvPr>
            <p:ph type="sldNum" sz="quarter" idx="11"/>
          </p:nvPr>
        </p:nvSpPr>
        <p:spPr/>
        <p:txBody>
          <a:bodyPr/>
          <a:lstStyle/>
          <a:p>
            <a:fld id="{FDC91213-4F0D-479E-AE4A-9B176DFAB61C}" type="slidenum">
              <a:rPr lang="en-US" smtClean="0"/>
              <a:pPr/>
              <a:t>‹#›</a:t>
            </a:fld>
            <a:endParaRPr lang="en-US"/>
          </a:p>
        </p:txBody>
      </p:sp>
    </p:spTree>
    <p:extLst>
      <p:ext uri="{BB962C8B-B14F-4D97-AF65-F5344CB8AC3E}">
        <p14:creationId xmlns:p14="http://schemas.microsoft.com/office/powerpoint/2010/main" val="16030928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rc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8143-8616-4D2D-B87D-C6BB3694FC57}"/>
              </a:ext>
            </a:extLst>
          </p:cNvPr>
          <p:cNvSpPr>
            <a:spLocks noGrp="1"/>
          </p:cNvSpPr>
          <p:nvPr>
            <p:ph type="title"/>
          </p:nvPr>
        </p:nvSpPr>
        <p:spPr>
          <a:xfrm>
            <a:off x="1119116" y="874102"/>
            <a:ext cx="6546604" cy="702457"/>
          </a:xfrm>
        </p:spPr>
        <p:txBody>
          <a:bodyPr>
            <a:normAutofit/>
          </a:bodyPr>
          <a:lstStyle>
            <a:lvl1pPr>
              <a:defRPr sz="3600" cap="none">
                <a:solidFill>
                  <a:srgbClr val="002060"/>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2E01914-28CA-4A3E-AD77-250F51D131CE}"/>
              </a:ext>
            </a:extLst>
          </p:cNvPr>
          <p:cNvSpPr>
            <a:spLocks noGrp="1"/>
          </p:cNvSpPr>
          <p:nvPr>
            <p:ph idx="1"/>
          </p:nvPr>
        </p:nvSpPr>
        <p:spPr>
          <a:xfrm>
            <a:off x="1119116" y="1752600"/>
            <a:ext cx="7034284" cy="3901440"/>
          </a:xfrm>
        </p:spPr>
        <p:txBody>
          <a:bodyPr/>
          <a:lstStyle>
            <a:lvl1pPr marL="341313" indent="-341313">
              <a:spcBef>
                <a:spcPts val="1200"/>
              </a:spcBef>
              <a:buClr>
                <a:schemeClr val="accent4"/>
              </a:buClr>
              <a:buSzPct val="150000"/>
              <a:defRPr sz="2400">
                <a:solidFill>
                  <a:srgbClr val="002060"/>
                </a:solidFill>
              </a:defRPr>
            </a:lvl1pPr>
            <a:lvl2pPr marL="804863" indent="-347663">
              <a:spcBef>
                <a:spcPts val="1200"/>
              </a:spcBef>
              <a:buClr>
                <a:schemeClr val="accent4"/>
              </a:buClr>
              <a:buFont typeface="Courier New" panose="02070309020205020404" pitchFamily="49" charset="0"/>
              <a:buChar char="o"/>
              <a:defRPr sz="2400">
                <a:solidFill>
                  <a:srgbClr val="002060"/>
                </a:solidFill>
              </a:defRPr>
            </a:lvl2pPr>
            <a:lvl3pPr marL="1143000" indent="-228600">
              <a:spcBef>
                <a:spcPts val="1200"/>
              </a:spcBef>
              <a:buFont typeface="Wingdings" panose="05000000000000000000" pitchFamily="2" charset="2"/>
              <a:buChar char="§"/>
              <a:defRPr sz="2400">
                <a:solidFill>
                  <a:srgbClr val="002060"/>
                </a:solidFill>
              </a:defRPr>
            </a:lvl3pPr>
            <a:lvl4pPr>
              <a:spcBef>
                <a:spcPts val="1200"/>
              </a:spcBef>
              <a:buClr>
                <a:schemeClr val="accent4"/>
              </a:buClr>
              <a:defRPr sz="2400">
                <a:solidFill>
                  <a:srgbClr val="002060"/>
                </a:solidFill>
              </a:defRPr>
            </a:lvl4pPr>
            <a:lvl5pPr>
              <a:spcBef>
                <a:spcPts val="1200"/>
              </a:spcBef>
              <a:buClr>
                <a:schemeClr val="accent4"/>
              </a:buClr>
              <a:defRPr sz="2400">
                <a:solidFill>
                  <a:srgbClr val="00206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reeform: Shape 7">
            <a:extLst>
              <a:ext uri="{FF2B5EF4-FFF2-40B4-BE49-F238E27FC236}">
                <a16:creationId xmlns:a16="http://schemas.microsoft.com/office/drawing/2014/main" id="{7A6D4C7E-3724-4FA8-84FC-2B62FF8AC4DB}"/>
              </a:ext>
            </a:extLst>
          </p:cNvPr>
          <p:cNvSpPr/>
          <p:nvPr/>
        </p:nvSpPr>
        <p:spPr>
          <a:xfrm>
            <a:off x="8153401" y="-1"/>
            <a:ext cx="4038600" cy="5930538"/>
          </a:xfrm>
          <a:custGeom>
            <a:avLst/>
            <a:gdLst>
              <a:gd name="connsiteX0" fmla="*/ 651191 w 4962000"/>
              <a:gd name="connsiteY0" fmla="*/ 0 h 6038418"/>
              <a:gd name="connsiteX1" fmla="*/ 4962000 w 4962000"/>
              <a:gd name="connsiteY1" fmla="*/ 0 h 6038418"/>
              <a:gd name="connsiteX2" fmla="*/ 4962000 w 4962000"/>
              <a:gd name="connsiteY2" fmla="*/ 5886374 h 6038418"/>
              <a:gd name="connsiteX3" fmla="*/ 4857422 w 4962000"/>
              <a:gd name="connsiteY3" fmla="*/ 5916070 h 6038418"/>
              <a:gd name="connsiteX4" fmla="*/ 3886200 w 4962000"/>
              <a:gd name="connsiteY4" fmla="*/ 6038418 h 6038418"/>
              <a:gd name="connsiteX5" fmla="*/ 0 w 4962000"/>
              <a:gd name="connsiteY5" fmla="*/ 2152218 h 6038418"/>
              <a:gd name="connsiteX6" fmla="*/ 469044 w 4962000"/>
              <a:gd name="connsiteY6" fmla="*/ 299824 h 6038418"/>
              <a:gd name="connsiteX0" fmla="*/ 651191 w 4962000"/>
              <a:gd name="connsiteY0" fmla="*/ 0 h 5953045"/>
              <a:gd name="connsiteX1" fmla="*/ 4962000 w 4962000"/>
              <a:gd name="connsiteY1" fmla="*/ 0 h 5953045"/>
              <a:gd name="connsiteX2" fmla="*/ 4962000 w 4962000"/>
              <a:gd name="connsiteY2" fmla="*/ 5886374 h 5953045"/>
              <a:gd name="connsiteX3" fmla="*/ 4857422 w 4962000"/>
              <a:gd name="connsiteY3" fmla="*/ 5916070 h 5953045"/>
              <a:gd name="connsiteX4" fmla="*/ 4592382 w 4962000"/>
              <a:gd name="connsiteY4" fmla="*/ 5921546 h 5953045"/>
              <a:gd name="connsiteX5" fmla="*/ 0 w 4962000"/>
              <a:gd name="connsiteY5" fmla="*/ 2152218 h 5953045"/>
              <a:gd name="connsiteX6" fmla="*/ 469044 w 4962000"/>
              <a:gd name="connsiteY6" fmla="*/ 299824 h 5953045"/>
              <a:gd name="connsiteX7" fmla="*/ 651191 w 4962000"/>
              <a:gd name="connsiteY7" fmla="*/ 0 h 5953045"/>
              <a:gd name="connsiteX0" fmla="*/ 651191 w 4962000"/>
              <a:gd name="connsiteY0" fmla="*/ 0 h 5921546"/>
              <a:gd name="connsiteX1" fmla="*/ 4962000 w 4962000"/>
              <a:gd name="connsiteY1" fmla="*/ 0 h 5921546"/>
              <a:gd name="connsiteX2" fmla="*/ 4962000 w 4962000"/>
              <a:gd name="connsiteY2" fmla="*/ 5886374 h 5921546"/>
              <a:gd name="connsiteX3" fmla="*/ 4592382 w 4962000"/>
              <a:gd name="connsiteY3" fmla="*/ 5921546 h 5921546"/>
              <a:gd name="connsiteX4" fmla="*/ 0 w 4962000"/>
              <a:gd name="connsiteY4" fmla="*/ 2152218 h 5921546"/>
              <a:gd name="connsiteX5" fmla="*/ 469044 w 4962000"/>
              <a:gd name="connsiteY5" fmla="*/ 299824 h 5921546"/>
              <a:gd name="connsiteX6" fmla="*/ 651191 w 4962000"/>
              <a:gd name="connsiteY6" fmla="*/ 0 h 5921546"/>
              <a:gd name="connsiteX0" fmla="*/ 651191 w 4962000"/>
              <a:gd name="connsiteY0" fmla="*/ 0 h 5895574"/>
              <a:gd name="connsiteX1" fmla="*/ 4962000 w 4962000"/>
              <a:gd name="connsiteY1" fmla="*/ 0 h 5895574"/>
              <a:gd name="connsiteX2" fmla="*/ 4962000 w 4962000"/>
              <a:gd name="connsiteY2" fmla="*/ 5886374 h 5895574"/>
              <a:gd name="connsiteX3" fmla="*/ 4592382 w 4962000"/>
              <a:gd name="connsiteY3" fmla="*/ 5895574 h 5895574"/>
              <a:gd name="connsiteX4" fmla="*/ 0 w 4962000"/>
              <a:gd name="connsiteY4" fmla="*/ 2152218 h 5895574"/>
              <a:gd name="connsiteX5" fmla="*/ 469044 w 4962000"/>
              <a:gd name="connsiteY5" fmla="*/ 299824 h 5895574"/>
              <a:gd name="connsiteX6" fmla="*/ 651191 w 4962000"/>
              <a:gd name="connsiteY6" fmla="*/ 0 h 5895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62000" h="5895574">
                <a:moveTo>
                  <a:pt x="651191" y="0"/>
                </a:moveTo>
                <a:lnTo>
                  <a:pt x="4962000" y="0"/>
                </a:lnTo>
                <a:lnTo>
                  <a:pt x="4962000" y="5886374"/>
                </a:lnTo>
                <a:lnTo>
                  <a:pt x="4592382" y="5895574"/>
                </a:lnTo>
                <a:cubicBezTo>
                  <a:pt x="2446093" y="5895574"/>
                  <a:pt x="0" y="4298507"/>
                  <a:pt x="0" y="2152218"/>
                </a:cubicBezTo>
                <a:cubicBezTo>
                  <a:pt x="0" y="1481503"/>
                  <a:pt x="169914" y="850473"/>
                  <a:pt x="469044" y="299824"/>
                </a:cubicBezTo>
                <a:lnTo>
                  <a:pt x="651191"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Slide Number Placeholder 4">
            <a:extLst>
              <a:ext uri="{FF2B5EF4-FFF2-40B4-BE49-F238E27FC236}">
                <a16:creationId xmlns:a16="http://schemas.microsoft.com/office/drawing/2014/main" id="{FFE525AB-7386-4AD1-BC5F-6EBE6B202F08}"/>
              </a:ext>
            </a:extLst>
          </p:cNvPr>
          <p:cNvSpPr>
            <a:spLocks noGrp="1"/>
          </p:cNvSpPr>
          <p:nvPr>
            <p:ph type="sldNum" sz="quarter" idx="11"/>
          </p:nvPr>
        </p:nvSpPr>
        <p:spPr/>
        <p:txBody>
          <a:bodyPr/>
          <a:lstStyle/>
          <a:p>
            <a:fld id="{FDC91213-4F0D-479E-AE4A-9B176DFAB61C}" type="slidenum">
              <a:rPr lang="en-US" smtClean="0"/>
              <a:pPr/>
              <a:t>‹#›</a:t>
            </a:fld>
            <a:endParaRPr lang="en-US"/>
          </a:p>
        </p:txBody>
      </p:sp>
    </p:spTree>
    <p:extLst>
      <p:ext uri="{BB962C8B-B14F-4D97-AF65-F5344CB8AC3E}">
        <p14:creationId xmlns:p14="http://schemas.microsoft.com/office/powerpoint/2010/main" val="2849497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8143-8616-4D2D-B87D-C6BB3694FC57}"/>
              </a:ext>
            </a:extLst>
          </p:cNvPr>
          <p:cNvSpPr>
            <a:spLocks noGrp="1"/>
          </p:cNvSpPr>
          <p:nvPr>
            <p:ph type="title"/>
          </p:nvPr>
        </p:nvSpPr>
        <p:spPr>
          <a:xfrm>
            <a:off x="753354" y="625269"/>
            <a:ext cx="9840038" cy="677270"/>
          </a:xfrm>
        </p:spPr>
        <p:txBody>
          <a:bodyPr anchor="b">
            <a:normAutofit/>
          </a:bodyPr>
          <a:lstStyle>
            <a:lvl1pPr>
              <a:defRPr sz="3200" cap="none">
                <a:solidFill>
                  <a:schemeClr val="accent4"/>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2E01914-28CA-4A3E-AD77-250F51D131CE}"/>
              </a:ext>
            </a:extLst>
          </p:cNvPr>
          <p:cNvSpPr>
            <a:spLocks noGrp="1"/>
          </p:cNvSpPr>
          <p:nvPr>
            <p:ph idx="1"/>
          </p:nvPr>
        </p:nvSpPr>
        <p:spPr>
          <a:xfrm>
            <a:off x="1280160" y="1478280"/>
            <a:ext cx="5593080" cy="4175760"/>
          </a:xfrm>
        </p:spPr>
        <p:txBody>
          <a:bodyPr lIns="91440"/>
          <a:lstStyle>
            <a:lvl1pPr marL="236538" indent="-236538">
              <a:buClr>
                <a:schemeClr val="accent4"/>
              </a:buClr>
              <a:buSzPct val="105000"/>
              <a:buFont typeface="Arial" panose="020B0604020202020204" pitchFamily="34" charset="0"/>
              <a:buChar char="•"/>
              <a:defRPr sz="2000">
                <a:solidFill>
                  <a:schemeClr val="tx1"/>
                </a:solidFill>
              </a:defRPr>
            </a:lvl1pPr>
            <a:lvl2pPr marL="693738" indent="-236538">
              <a:buFont typeface="Wingdings" panose="05000000000000000000" pitchFamily="2" charset="2"/>
              <a:buChar char="§"/>
              <a:defRPr sz="2000">
                <a:solidFill>
                  <a:schemeClr val="tx1"/>
                </a:solidFill>
              </a:defRPr>
            </a:lvl2pPr>
            <a:lvl3pPr marL="1150938" indent="-236538">
              <a:buFont typeface="Courier New" panose="02070309020205020404" pitchFamily="49" charset="0"/>
              <a:buChar char="o"/>
              <a:defRPr sz="2000">
                <a:solidFill>
                  <a:schemeClr val="tx1"/>
                </a:solidFill>
              </a:defRPr>
            </a:lvl3pPr>
            <a:lvl4pPr marL="1652588" indent="-280988">
              <a:buFont typeface="Century Gothic" panose="020B0502020202020204" pitchFamily="34" charset="0"/>
              <a:buChar char="―"/>
              <a:defRPr sz="2000">
                <a:solidFill>
                  <a:schemeClr val="tx1"/>
                </a:solidFill>
              </a:defRPr>
            </a:lvl4pPr>
            <a:lvl5pPr marL="2065338" indent="-236538">
              <a:buFont typeface="Arial" panose="020B0604020202020204" pitchFamily="34" charset="0"/>
              <a:buChar char="•"/>
              <a:defRPr sz="2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arallelogram 10">
            <a:extLst>
              <a:ext uri="{FF2B5EF4-FFF2-40B4-BE49-F238E27FC236}">
                <a16:creationId xmlns:a16="http://schemas.microsoft.com/office/drawing/2014/main" id="{9C8C380F-9274-4684-A206-31C6D1D77308}"/>
              </a:ext>
            </a:extLst>
          </p:cNvPr>
          <p:cNvSpPr/>
          <p:nvPr/>
        </p:nvSpPr>
        <p:spPr>
          <a:xfrm>
            <a:off x="5819297" y="0"/>
            <a:ext cx="6305782" cy="5897880"/>
          </a:xfrm>
          <a:prstGeom prst="parallelogram">
            <a:avLst>
              <a:gd name="adj" fmla="val 34354"/>
            </a:avLst>
          </a:prstGeom>
          <a:solidFill>
            <a:schemeClr val="bg1">
              <a:lumMod val="6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43C16C44-606D-4465-BDD0-9E94F72C53B2}"/>
              </a:ext>
            </a:extLst>
          </p:cNvPr>
          <p:cNvSpPr>
            <a:spLocks noGrp="1"/>
          </p:cNvSpPr>
          <p:nvPr>
            <p:ph type="body" sz="quarter" idx="10"/>
          </p:nvPr>
        </p:nvSpPr>
        <p:spPr>
          <a:xfrm>
            <a:off x="7208520" y="1478280"/>
            <a:ext cx="4343400" cy="4175760"/>
          </a:xfrm>
        </p:spPr>
        <p:txBody>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282DFF93-5BF6-49F1-8271-C364A8579C4A}"/>
              </a:ext>
            </a:extLst>
          </p:cNvPr>
          <p:cNvSpPr>
            <a:spLocks noGrp="1"/>
          </p:cNvSpPr>
          <p:nvPr>
            <p:ph type="sldNum" sz="quarter" idx="4"/>
          </p:nvPr>
        </p:nvSpPr>
        <p:spPr>
          <a:xfrm>
            <a:off x="10942319" y="6356350"/>
            <a:ext cx="883787" cy="365125"/>
          </a:xfrm>
          <a:prstGeom prst="rect">
            <a:avLst/>
          </a:prstGeom>
        </p:spPr>
        <p:txBody>
          <a:bodyPr vert="horz" lIns="91440" tIns="45720" rIns="91440" bIns="45720" rtlCol="0" anchor="ctr"/>
          <a:lstStyle>
            <a:lvl1pPr algn="r">
              <a:defRPr sz="1200">
                <a:solidFill>
                  <a:schemeClr val="bg1"/>
                </a:solidFill>
              </a:defRPr>
            </a:lvl1pPr>
          </a:lstStyle>
          <a:p>
            <a:fld id="{FDC91213-4F0D-479E-AE4A-9B176DFAB61C}" type="slidenum">
              <a:rPr lang="en-US" smtClean="0"/>
              <a:pPr/>
              <a:t>‹#›</a:t>
            </a:fld>
            <a:endParaRPr lang="en-US"/>
          </a:p>
        </p:txBody>
      </p:sp>
    </p:spTree>
    <p:extLst>
      <p:ext uri="{BB962C8B-B14F-4D97-AF65-F5344CB8AC3E}">
        <p14:creationId xmlns:p14="http://schemas.microsoft.com/office/powerpoint/2010/main" val="12605105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2_Section Header">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25EFE-322C-49C8-9D66-455432F065AC}"/>
              </a:ext>
            </a:extLst>
          </p:cNvPr>
          <p:cNvSpPr>
            <a:spLocks noGrp="1"/>
          </p:cNvSpPr>
          <p:nvPr>
            <p:ph type="title"/>
          </p:nvPr>
        </p:nvSpPr>
        <p:spPr>
          <a:xfrm>
            <a:off x="831850" y="1709738"/>
            <a:ext cx="10515600" cy="2852737"/>
          </a:xfrm>
        </p:spPr>
        <p:txBody>
          <a:bodyPr anchor="b"/>
          <a:lstStyle>
            <a:lvl1pPr>
              <a:defRPr sz="48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E2D5304B-1AEE-4189-B142-1C2790A766E7}"/>
              </a:ext>
            </a:extLst>
          </p:cNvPr>
          <p:cNvSpPr>
            <a:spLocks noGrp="1"/>
          </p:cNvSpPr>
          <p:nvPr>
            <p:ph type="body" idx="1"/>
          </p:nvPr>
        </p:nvSpPr>
        <p:spPr>
          <a:xfrm>
            <a:off x="831850" y="4589463"/>
            <a:ext cx="10515600" cy="1004513"/>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Footer Placeholder 3">
            <a:extLst>
              <a:ext uri="{FF2B5EF4-FFF2-40B4-BE49-F238E27FC236}">
                <a16:creationId xmlns:a16="http://schemas.microsoft.com/office/drawing/2014/main" id="{FFE43459-5E29-4F34-A1D7-3A56F76455E8}"/>
              </a:ext>
            </a:extLst>
          </p:cNvPr>
          <p:cNvSpPr>
            <a:spLocks noGrp="1"/>
          </p:cNvSpPr>
          <p:nvPr>
            <p:ph type="ftr" sz="quarter" idx="10"/>
          </p:nvPr>
        </p:nvSpPr>
        <p:spPr/>
        <p:txBody>
          <a:bodyPr/>
          <a:lstStyle/>
          <a:p>
            <a:r>
              <a:rPr lang="en-US"/>
              <a:t>health.state.mn.us</a:t>
            </a:r>
          </a:p>
        </p:txBody>
      </p:sp>
      <p:sp>
        <p:nvSpPr>
          <p:cNvPr id="5" name="Slide Number Placeholder 4">
            <a:extLst>
              <a:ext uri="{FF2B5EF4-FFF2-40B4-BE49-F238E27FC236}">
                <a16:creationId xmlns:a16="http://schemas.microsoft.com/office/drawing/2014/main" id="{FB0F8FE6-2903-46B8-9497-4803241B94FF}"/>
              </a:ext>
            </a:extLst>
          </p:cNvPr>
          <p:cNvSpPr>
            <a:spLocks noGrp="1"/>
          </p:cNvSpPr>
          <p:nvPr>
            <p:ph type="sldNum" sz="quarter" idx="11"/>
          </p:nvPr>
        </p:nvSpPr>
        <p:spPr/>
        <p:txBody>
          <a:bodyPr/>
          <a:lstStyle/>
          <a:p>
            <a:fld id="{FDC91213-4F0D-479E-AE4A-9B176DFAB61C}" type="slidenum">
              <a:rPr lang="en-US" smtClean="0"/>
              <a:pPr/>
              <a:t>‹#›</a:t>
            </a:fld>
            <a:endParaRPr lang="en-US"/>
          </a:p>
        </p:txBody>
      </p:sp>
    </p:spTree>
    <p:extLst>
      <p:ext uri="{BB962C8B-B14F-4D97-AF65-F5344CB8AC3E}">
        <p14:creationId xmlns:p14="http://schemas.microsoft.com/office/powerpoint/2010/main" val="1655774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2_Title Slide">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4819DA26-068A-491D-975B-53552061878A}"/>
              </a:ext>
            </a:extLst>
          </p:cNvPr>
          <p:cNvSpPr/>
          <p:nvPr userDrawn="1"/>
        </p:nvSpPr>
        <p:spPr>
          <a:xfrm>
            <a:off x="714045" y="1709528"/>
            <a:ext cx="3654830" cy="605013"/>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4B9C8"/>
              </a:solidFill>
            </a:endParaRPr>
          </a:p>
        </p:txBody>
      </p:sp>
      <p:sp>
        <p:nvSpPr>
          <p:cNvPr id="2" name="Title 1">
            <a:extLst>
              <a:ext uri="{FF2B5EF4-FFF2-40B4-BE49-F238E27FC236}">
                <a16:creationId xmlns:a16="http://schemas.microsoft.com/office/drawing/2014/main" id="{8238D976-7CFE-4F59-A7EC-141BD6E7817D}"/>
              </a:ext>
            </a:extLst>
          </p:cNvPr>
          <p:cNvSpPr>
            <a:spLocks noGrp="1"/>
          </p:cNvSpPr>
          <p:nvPr>
            <p:ph type="ctrTitle" hasCustomPrompt="1"/>
          </p:nvPr>
        </p:nvSpPr>
        <p:spPr>
          <a:xfrm>
            <a:off x="673100" y="2744258"/>
            <a:ext cx="5877329" cy="2211409"/>
          </a:xfrm>
        </p:spPr>
        <p:txBody>
          <a:bodyPr anchor="t">
            <a:noAutofit/>
          </a:bodyPr>
          <a:lstStyle>
            <a:lvl1pPr algn="l">
              <a:spcBef>
                <a:spcPts val="0"/>
              </a:spcBef>
              <a:spcAft>
                <a:spcPts val="2400"/>
              </a:spcAft>
              <a:defRPr sz="4000">
                <a:solidFill>
                  <a:schemeClr val="bg1"/>
                </a:solidFill>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4D165009-C04E-42C8-B4F7-017855762FF4}"/>
              </a:ext>
            </a:extLst>
          </p:cNvPr>
          <p:cNvSpPr>
            <a:spLocks noGrp="1"/>
          </p:cNvSpPr>
          <p:nvPr>
            <p:ph type="subTitle" idx="1"/>
          </p:nvPr>
        </p:nvSpPr>
        <p:spPr>
          <a:xfrm>
            <a:off x="673100" y="4866446"/>
            <a:ext cx="6229350" cy="455670"/>
          </a:xfrm>
        </p:spPr>
        <p:txBody>
          <a:bodyPr/>
          <a:lstStyle>
            <a:lvl1pPr marL="0" indent="0" algn="l">
              <a:buNone/>
              <a:defRPr sz="2400" b="0">
                <a:solidFill>
                  <a:schemeClr val="bg1"/>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 Placeholder 15">
            <a:extLst>
              <a:ext uri="{FF2B5EF4-FFF2-40B4-BE49-F238E27FC236}">
                <a16:creationId xmlns:a16="http://schemas.microsoft.com/office/drawing/2014/main" id="{2555DB51-C25A-4B81-81C9-03BDCDBC5E79}"/>
              </a:ext>
            </a:extLst>
          </p:cNvPr>
          <p:cNvSpPr>
            <a:spLocks noGrp="1"/>
          </p:cNvSpPr>
          <p:nvPr>
            <p:ph type="body" sz="quarter" idx="10"/>
          </p:nvPr>
        </p:nvSpPr>
        <p:spPr>
          <a:xfrm>
            <a:off x="687230" y="1772380"/>
            <a:ext cx="3613150" cy="592137"/>
          </a:xfrm>
        </p:spPr>
        <p:txBody>
          <a:bodyPr/>
          <a:lstStyle>
            <a:lvl1pPr marL="0" indent="0" algn="ctr">
              <a:buNone/>
              <a:defRPr sz="2400" b="1">
                <a:solidFill>
                  <a:schemeClr val="accent4"/>
                </a:solidFill>
              </a:defRPr>
            </a:lvl1pPr>
            <a:lvl2pPr marL="457200" indent="0" algn="ctr">
              <a:buNone/>
              <a:defRPr b="1">
                <a:solidFill>
                  <a:schemeClr val="accent4"/>
                </a:solidFill>
              </a:defRPr>
            </a:lvl2pPr>
            <a:lvl3pPr marL="914400" indent="0" algn="ctr">
              <a:buNone/>
              <a:defRPr b="1">
                <a:solidFill>
                  <a:schemeClr val="accent4"/>
                </a:solidFill>
              </a:defRPr>
            </a:lvl3pPr>
            <a:lvl4pPr marL="1371600" indent="0" algn="ctr">
              <a:buNone/>
              <a:defRPr b="1">
                <a:solidFill>
                  <a:schemeClr val="accent4"/>
                </a:solidFill>
              </a:defRPr>
            </a:lvl4pPr>
            <a:lvl5pPr marL="1828800" indent="0" algn="ctr">
              <a:buNone/>
              <a:defRPr b="1">
                <a:solidFill>
                  <a:schemeClr val="accent4"/>
                </a:solidFill>
              </a:defRPr>
            </a:lvl5pPr>
          </a:lstStyle>
          <a:p>
            <a:pPr lvl="0"/>
            <a:r>
              <a:rPr lang="en-US"/>
              <a:t>Click to edit</a:t>
            </a:r>
          </a:p>
        </p:txBody>
      </p:sp>
      <p:sp>
        <p:nvSpPr>
          <p:cNvPr id="18" name="Text Placeholder 17">
            <a:extLst>
              <a:ext uri="{FF2B5EF4-FFF2-40B4-BE49-F238E27FC236}">
                <a16:creationId xmlns:a16="http://schemas.microsoft.com/office/drawing/2014/main" id="{E49D6F2C-E55B-4823-82A7-788BB0E9BA09}"/>
              </a:ext>
            </a:extLst>
          </p:cNvPr>
          <p:cNvSpPr>
            <a:spLocks noGrp="1"/>
          </p:cNvSpPr>
          <p:nvPr>
            <p:ph type="body" sz="quarter" idx="11" hasCustomPrompt="1"/>
          </p:nvPr>
        </p:nvSpPr>
        <p:spPr>
          <a:xfrm>
            <a:off x="673100" y="616999"/>
            <a:ext cx="6229350" cy="712788"/>
          </a:xfrm>
        </p:spPr>
        <p:txBody>
          <a:bodyPr anchor="b"/>
          <a:lstStyle>
            <a:lvl1pPr marL="0" indent="0">
              <a:buNone/>
              <a:defRPr sz="2400" b="1" cap="none" spc="100" baseline="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pic>
        <p:nvPicPr>
          <p:cNvPr id="13" name="Picture 12" descr="A picture containing indoor, floor, wall, hospital room&#10;&#10;Description automatically generated">
            <a:extLst>
              <a:ext uri="{FF2B5EF4-FFF2-40B4-BE49-F238E27FC236}">
                <a16:creationId xmlns:a16="http://schemas.microsoft.com/office/drawing/2014/main" id="{4CE6D5D2-78E6-7D38-AF44-BDBAA2ADFF1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1054"/>
          <a:stretch/>
        </p:blipFill>
        <p:spPr>
          <a:xfrm>
            <a:off x="6381345" y="-507997"/>
            <a:ext cx="7630105" cy="674899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6" name="Group 5">
            <a:extLst>
              <a:ext uri="{FF2B5EF4-FFF2-40B4-BE49-F238E27FC236}">
                <a16:creationId xmlns:a16="http://schemas.microsoft.com/office/drawing/2014/main" id="{512A8527-4D81-048F-F26B-5253B5895846}"/>
              </a:ext>
            </a:extLst>
          </p:cNvPr>
          <p:cNvGrpSpPr/>
          <p:nvPr userDrawn="1"/>
        </p:nvGrpSpPr>
        <p:grpSpPr>
          <a:xfrm>
            <a:off x="365894" y="6001056"/>
            <a:ext cx="3325446" cy="761694"/>
            <a:chOff x="284218" y="5959781"/>
            <a:chExt cx="3663713" cy="839174"/>
          </a:xfrm>
        </p:grpSpPr>
        <p:pic>
          <p:nvPicPr>
            <p:cNvPr id="7" name="Picture 6" descr="Logo&#10;&#10;Description automatically generated">
              <a:extLst>
                <a:ext uri="{FF2B5EF4-FFF2-40B4-BE49-F238E27FC236}">
                  <a16:creationId xmlns:a16="http://schemas.microsoft.com/office/drawing/2014/main" id="{C8EC9E2F-2564-376F-A9C0-8DF099ED1BF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4218" y="5959781"/>
              <a:ext cx="1334376" cy="839174"/>
            </a:xfrm>
            <a:prstGeom prst="rect">
              <a:avLst/>
            </a:prstGeom>
          </p:spPr>
        </p:pic>
        <p:grpSp>
          <p:nvGrpSpPr>
            <p:cNvPr id="8" name="Group 7">
              <a:extLst>
                <a:ext uri="{FF2B5EF4-FFF2-40B4-BE49-F238E27FC236}">
                  <a16:creationId xmlns:a16="http://schemas.microsoft.com/office/drawing/2014/main" id="{6F3B5F83-04E6-927C-E3D5-E250993A7AC9}"/>
                </a:ext>
              </a:extLst>
            </p:cNvPr>
            <p:cNvGrpSpPr/>
            <p:nvPr userDrawn="1"/>
          </p:nvGrpSpPr>
          <p:grpSpPr>
            <a:xfrm>
              <a:off x="1786235" y="5967785"/>
              <a:ext cx="2161696" cy="811200"/>
              <a:chOff x="1786235" y="5967785"/>
              <a:chExt cx="2161696" cy="811200"/>
            </a:xfrm>
          </p:grpSpPr>
          <p:pic>
            <p:nvPicPr>
              <p:cNvPr id="9" name="Picture 8" descr="Text&#10;&#10;Description automatically generated">
                <a:extLst>
                  <a:ext uri="{FF2B5EF4-FFF2-40B4-BE49-F238E27FC236}">
                    <a16:creationId xmlns:a16="http://schemas.microsoft.com/office/drawing/2014/main" id="{46281CCB-AB53-CFE5-6243-BA20968767AF}"/>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64483"/>
              <a:stretch/>
            </p:blipFill>
            <p:spPr>
              <a:xfrm>
                <a:off x="1786235" y="5967785"/>
                <a:ext cx="767780" cy="811200"/>
              </a:xfrm>
              <a:prstGeom prst="rect">
                <a:avLst/>
              </a:prstGeom>
            </p:spPr>
          </p:pic>
          <p:pic>
            <p:nvPicPr>
              <p:cNvPr id="10" name="Picture 9" descr="Text&#10;&#10;Description automatically generated">
                <a:extLst>
                  <a:ext uri="{FF2B5EF4-FFF2-40B4-BE49-F238E27FC236}">
                    <a16:creationId xmlns:a16="http://schemas.microsoft.com/office/drawing/2014/main" id="{7C6EAF5A-07CA-B572-DBDC-BCF72084005D}"/>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35517" b="29777"/>
              <a:stretch/>
            </p:blipFill>
            <p:spPr>
              <a:xfrm>
                <a:off x="2554015" y="5967785"/>
                <a:ext cx="1393916" cy="569649"/>
              </a:xfrm>
              <a:prstGeom prst="rect">
                <a:avLst/>
              </a:prstGeom>
            </p:spPr>
          </p:pic>
        </p:grpSp>
      </p:grpSp>
      <p:pic>
        <p:nvPicPr>
          <p:cNvPr id="11" name="Picture 10" descr="Minnesota Department of Health">
            <a:extLst>
              <a:ext uri="{FF2B5EF4-FFF2-40B4-BE49-F238E27FC236}">
                <a16:creationId xmlns:a16="http://schemas.microsoft.com/office/drawing/2014/main" id="{05641B81-106B-EC47-CCEE-D72DACE578D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858980" y="6095842"/>
            <a:ext cx="815767" cy="561052"/>
          </a:xfrm>
          <a:prstGeom prst="rect">
            <a:avLst/>
          </a:prstGeom>
        </p:spPr>
      </p:pic>
    </p:spTree>
    <p:extLst>
      <p:ext uri="{BB962C8B-B14F-4D97-AF65-F5344CB8AC3E}">
        <p14:creationId xmlns:p14="http://schemas.microsoft.com/office/powerpoint/2010/main" val="9397738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8143-8616-4D2D-B87D-C6BB3694FC57}"/>
              </a:ext>
            </a:extLst>
          </p:cNvPr>
          <p:cNvSpPr>
            <a:spLocks noGrp="1"/>
          </p:cNvSpPr>
          <p:nvPr>
            <p:ph type="title" hasCustomPrompt="1"/>
          </p:nvPr>
        </p:nvSpPr>
        <p:spPr>
          <a:xfrm>
            <a:off x="838200" y="456489"/>
            <a:ext cx="10515600" cy="702457"/>
          </a:xfrm>
        </p:spPr>
        <p:txBody>
          <a:bodyPr/>
          <a:lstStyle>
            <a:lvl1pPr>
              <a:defRPr cap="none"/>
            </a:lvl1pPr>
          </a:lstStyle>
          <a:p>
            <a:r>
              <a:rPr lang="en-US"/>
              <a:t>Click to edit master title style</a:t>
            </a:r>
          </a:p>
        </p:txBody>
      </p:sp>
    </p:spTree>
    <p:extLst>
      <p:ext uri="{BB962C8B-B14F-4D97-AF65-F5344CB8AC3E}">
        <p14:creationId xmlns:p14="http://schemas.microsoft.com/office/powerpoint/2010/main" val="1258740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4" name="Picture 3" descr="A picture containing indoor, floor, wall, hospital room&#10;&#10;Description automatically generated">
            <a:extLst>
              <a:ext uri="{FF2B5EF4-FFF2-40B4-BE49-F238E27FC236}">
                <a16:creationId xmlns:a16="http://schemas.microsoft.com/office/drawing/2014/main" id="{B4BB7B08-306F-ADB2-3783-214D644DD07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210"/>
          <a:stretch/>
        </p:blipFill>
        <p:spPr>
          <a:xfrm>
            <a:off x="0" y="177405"/>
            <a:ext cx="12192000" cy="5748382"/>
          </a:xfrm>
          <a:prstGeom prst="rect">
            <a:avLst/>
          </a:prstGeom>
        </p:spPr>
      </p:pic>
      <p:sp>
        <p:nvSpPr>
          <p:cNvPr id="5" name="Rectangle 4">
            <a:extLst>
              <a:ext uri="{FF2B5EF4-FFF2-40B4-BE49-F238E27FC236}">
                <a16:creationId xmlns:a16="http://schemas.microsoft.com/office/drawing/2014/main" id="{A78D83C4-AB67-C291-F1C1-AB38C9AF2268}"/>
              </a:ext>
            </a:extLst>
          </p:cNvPr>
          <p:cNvSpPr/>
          <p:nvPr userDrawn="1"/>
        </p:nvSpPr>
        <p:spPr>
          <a:xfrm>
            <a:off x="0" y="0"/>
            <a:ext cx="12192000" cy="748871"/>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080EF017-AB77-23B3-9680-984804E1C097}"/>
              </a:ext>
            </a:extLst>
          </p:cNvPr>
          <p:cNvSpPr>
            <a:spLocks noGrp="1"/>
          </p:cNvSpPr>
          <p:nvPr>
            <p:ph type="title" hasCustomPrompt="1"/>
          </p:nvPr>
        </p:nvSpPr>
        <p:spPr>
          <a:xfrm>
            <a:off x="434439" y="46414"/>
            <a:ext cx="7569528" cy="702457"/>
          </a:xfrm>
        </p:spPr>
        <p:txBody>
          <a:bodyPr anchor="ctr"/>
          <a:lstStyle>
            <a:lvl1pPr>
              <a:defRPr cap="none">
                <a:solidFill>
                  <a:schemeClr val="bg1"/>
                </a:solidFill>
              </a:defRPr>
            </a:lvl1pPr>
          </a:lstStyle>
          <a:p>
            <a:r>
              <a:rPr lang="en-US"/>
              <a:t>Click to edit master title style</a:t>
            </a:r>
          </a:p>
        </p:txBody>
      </p:sp>
      <p:sp>
        <p:nvSpPr>
          <p:cNvPr id="2" name="Rectangle 1">
            <a:extLst>
              <a:ext uri="{FF2B5EF4-FFF2-40B4-BE49-F238E27FC236}">
                <a16:creationId xmlns:a16="http://schemas.microsoft.com/office/drawing/2014/main" id="{D1CAF217-4F72-1CE3-73FD-4B92B5467C15}"/>
              </a:ext>
            </a:extLst>
          </p:cNvPr>
          <p:cNvSpPr/>
          <p:nvPr userDrawn="1"/>
        </p:nvSpPr>
        <p:spPr>
          <a:xfrm>
            <a:off x="6410130" y="6455664"/>
            <a:ext cx="5522790" cy="224931"/>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62B1B0BB-BE26-05FD-2389-EAA668B70E82}"/>
              </a:ext>
            </a:extLst>
          </p:cNvPr>
          <p:cNvSpPr/>
          <p:nvPr userDrawn="1"/>
        </p:nvSpPr>
        <p:spPr>
          <a:xfrm>
            <a:off x="8181645" y="6066023"/>
            <a:ext cx="3654830" cy="605013"/>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4B9C8"/>
              </a:solidFill>
            </a:endParaRPr>
          </a:p>
        </p:txBody>
      </p:sp>
      <p:sp>
        <p:nvSpPr>
          <p:cNvPr id="7" name="Text Placeholder 15">
            <a:extLst>
              <a:ext uri="{FF2B5EF4-FFF2-40B4-BE49-F238E27FC236}">
                <a16:creationId xmlns:a16="http://schemas.microsoft.com/office/drawing/2014/main" id="{BE517413-F8F9-3779-1559-A1FA105527A9}"/>
              </a:ext>
            </a:extLst>
          </p:cNvPr>
          <p:cNvSpPr>
            <a:spLocks noGrp="1"/>
          </p:cNvSpPr>
          <p:nvPr>
            <p:ph type="body" sz="quarter" idx="10"/>
          </p:nvPr>
        </p:nvSpPr>
        <p:spPr>
          <a:xfrm>
            <a:off x="8181645" y="6157129"/>
            <a:ext cx="3613150" cy="592137"/>
          </a:xfrm>
        </p:spPr>
        <p:txBody>
          <a:bodyPr/>
          <a:lstStyle>
            <a:lvl1pPr marL="0" indent="0" algn="ctr">
              <a:buNone/>
              <a:defRPr sz="2400" b="1">
                <a:solidFill>
                  <a:schemeClr val="accent4"/>
                </a:solidFill>
              </a:defRPr>
            </a:lvl1pPr>
            <a:lvl2pPr marL="457200" indent="0" algn="ctr">
              <a:buNone/>
              <a:defRPr b="1">
                <a:solidFill>
                  <a:schemeClr val="accent4"/>
                </a:solidFill>
              </a:defRPr>
            </a:lvl2pPr>
            <a:lvl3pPr marL="914400" indent="0" algn="ctr">
              <a:buNone/>
              <a:defRPr b="1">
                <a:solidFill>
                  <a:schemeClr val="accent4"/>
                </a:solidFill>
              </a:defRPr>
            </a:lvl3pPr>
            <a:lvl4pPr marL="1371600" indent="0" algn="ctr">
              <a:buNone/>
              <a:defRPr b="1">
                <a:solidFill>
                  <a:schemeClr val="accent4"/>
                </a:solidFill>
              </a:defRPr>
            </a:lvl4pPr>
            <a:lvl5pPr marL="1828800" indent="0" algn="ctr">
              <a:buNone/>
              <a:defRPr b="1">
                <a:solidFill>
                  <a:schemeClr val="accent4"/>
                </a:solidFill>
              </a:defRPr>
            </a:lvl5pPr>
          </a:lstStyle>
          <a:p>
            <a:pPr lvl="0"/>
            <a:r>
              <a:rPr lang="en-US"/>
              <a:t>Click to edit</a:t>
            </a:r>
          </a:p>
        </p:txBody>
      </p:sp>
    </p:spTree>
    <p:extLst>
      <p:ext uri="{BB962C8B-B14F-4D97-AF65-F5344CB8AC3E}">
        <p14:creationId xmlns:p14="http://schemas.microsoft.com/office/powerpoint/2010/main" val="34952508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9" name="Picture 8" descr="A picture containing indoor, floor, wall, hospital room&#10;&#10;Description automatically generated">
            <a:extLst>
              <a:ext uri="{FF2B5EF4-FFF2-40B4-BE49-F238E27FC236}">
                <a16:creationId xmlns:a16="http://schemas.microsoft.com/office/drawing/2014/main" id="{66F0D392-1057-864D-CA54-FAE44095DF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8855"/>
            <a:ext cx="12192000" cy="6075680"/>
          </a:xfrm>
          <a:prstGeom prst="rect">
            <a:avLst/>
          </a:prstGeom>
        </p:spPr>
      </p:pic>
      <p:sp>
        <p:nvSpPr>
          <p:cNvPr id="7" name="Rectangle: Rounded Corners 6">
            <a:extLst>
              <a:ext uri="{FF2B5EF4-FFF2-40B4-BE49-F238E27FC236}">
                <a16:creationId xmlns:a16="http://schemas.microsoft.com/office/drawing/2014/main" id="{9DE24CD9-82FF-B7BC-FF7B-2DA1D042BB5A}"/>
              </a:ext>
            </a:extLst>
          </p:cNvPr>
          <p:cNvSpPr/>
          <p:nvPr userDrawn="1"/>
        </p:nvSpPr>
        <p:spPr>
          <a:xfrm>
            <a:off x="83128" y="118753"/>
            <a:ext cx="11958451" cy="5700156"/>
          </a:xfrm>
          <a:prstGeom prst="roundRect">
            <a:avLst>
              <a:gd name="adj" fmla="val 395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278143-8616-4D2D-B87D-C6BB3694FC57}"/>
              </a:ext>
            </a:extLst>
          </p:cNvPr>
          <p:cNvSpPr>
            <a:spLocks noGrp="1"/>
          </p:cNvSpPr>
          <p:nvPr>
            <p:ph type="title" hasCustomPrompt="1"/>
          </p:nvPr>
        </p:nvSpPr>
        <p:spPr>
          <a:xfrm>
            <a:off x="838200" y="456489"/>
            <a:ext cx="7569528" cy="702457"/>
          </a:xfrm>
        </p:spPr>
        <p:txBody>
          <a:bodyPr anchor="ctr"/>
          <a:lstStyle>
            <a:lvl1pPr>
              <a:defRPr cap="none">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9512BE93-774F-4E81-CF92-A7B2F95721CB}"/>
              </a:ext>
            </a:extLst>
          </p:cNvPr>
          <p:cNvSpPr>
            <a:spLocks noGrp="1"/>
          </p:cNvSpPr>
          <p:nvPr>
            <p:ph sz="quarter" idx="10"/>
          </p:nvPr>
        </p:nvSpPr>
        <p:spPr>
          <a:xfrm>
            <a:off x="838200" y="1959740"/>
            <a:ext cx="5170487" cy="3337749"/>
          </a:xfrm>
        </p:spPr>
        <p:txBody>
          <a:bodyPr/>
          <a:lstStyle>
            <a:lvl1pPr>
              <a:defRPr sz="16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p:txBody>
      </p:sp>
      <p:sp>
        <p:nvSpPr>
          <p:cNvPr id="10" name="Rectangle: Rounded Corners 9">
            <a:extLst>
              <a:ext uri="{FF2B5EF4-FFF2-40B4-BE49-F238E27FC236}">
                <a16:creationId xmlns:a16="http://schemas.microsoft.com/office/drawing/2014/main" id="{6A0036FD-230F-5B66-819A-1CB4968DEC18}"/>
              </a:ext>
            </a:extLst>
          </p:cNvPr>
          <p:cNvSpPr/>
          <p:nvPr userDrawn="1"/>
        </p:nvSpPr>
        <p:spPr>
          <a:xfrm>
            <a:off x="8609610" y="201881"/>
            <a:ext cx="3348842" cy="5510150"/>
          </a:xfrm>
          <a:prstGeom prst="roundRect">
            <a:avLst>
              <a:gd name="adj" fmla="val 395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8CCD6048-A6EF-E6ED-4D08-AC0608F34679}"/>
              </a:ext>
            </a:extLst>
          </p:cNvPr>
          <p:cNvSpPr>
            <a:spLocks noGrp="1"/>
          </p:cNvSpPr>
          <p:nvPr>
            <p:ph type="body" sz="quarter" idx="11"/>
          </p:nvPr>
        </p:nvSpPr>
        <p:spPr>
          <a:xfrm>
            <a:off x="8835241" y="356261"/>
            <a:ext cx="2921329" cy="4941228"/>
          </a:xfrm>
        </p:spPr>
        <p:txBody>
          <a:bodyPr anchor="ctr"/>
          <a:lstStyle>
            <a:lvl1pPr marL="0" indent="0">
              <a:buFont typeface="Arial" panose="020B0604020202020204" pitchFamily="34" charset="0"/>
              <a:buNone/>
              <a:defRPr sz="2000"/>
            </a:lvl1pPr>
          </a:lstStyle>
          <a:p>
            <a:pPr lvl="0"/>
            <a:r>
              <a:rPr lang="en-US"/>
              <a:t>Click to edit Master text styles</a:t>
            </a:r>
          </a:p>
        </p:txBody>
      </p:sp>
      <p:sp>
        <p:nvSpPr>
          <p:cNvPr id="12" name="Text Placeholder 11">
            <a:extLst>
              <a:ext uri="{FF2B5EF4-FFF2-40B4-BE49-F238E27FC236}">
                <a16:creationId xmlns:a16="http://schemas.microsoft.com/office/drawing/2014/main" id="{7A035BAD-1B36-183D-8431-B159060DE7D8}"/>
              </a:ext>
            </a:extLst>
          </p:cNvPr>
          <p:cNvSpPr>
            <a:spLocks noGrp="1"/>
          </p:cNvSpPr>
          <p:nvPr>
            <p:ph type="body" sz="quarter" idx="12"/>
          </p:nvPr>
        </p:nvSpPr>
        <p:spPr>
          <a:xfrm>
            <a:off x="838200" y="1387885"/>
            <a:ext cx="6833260" cy="446066"/>
          </a:xfrm>
        </p:spPr>
        <p:txBody>
          <a:bodyPr/>
          <a:lstStyle>
            <a:lvl1pPr marL="0" indent="0">
              <a:buNone/>
              <a:defRPr sz="2000" b="1">
                <a:solidFill>
                  <a:schemeClr val="bg1"/>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36441882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8143-8616-4D2D-B87D-C6BB3694FC57}"/>
              </a:ext>
            </a:extLst>
          </p:cNvPr>
          <p:cNvSpPr>
            <a:spLocks noGrp="1"/>
          </p:cNvSpPr>
          <p:nvPr>
            <p:ph type="title"/>
          </p:nvPr>
        </p:nvSpPr>
        <p:spPr>
          <a:xfrm>
            <a:off x="753354" y="625269"/>
            <a:ext cx="9840038" cy="677270"/>
          </a:xfrm>
        </p:spPr>
        <p:txBody>
          <a:bodyPr anchor="b">
            <a:normAutofit/>
          </a:bodyPr>
          <a:lstStyle>
            <a:lvl1pPr>
              <a:defRPr sz="3600" cap="none">
                <a:solidFill>
                  <a:schemeClr val="accent4"/>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2E01914-28CA-4A3E-AD77-250F51D131CE}"/>
              </a:ext>
            </a:extLst>
          </p:cNvPr>
          <p:cNvSpPr>
            <a:spLocks noGrp="1"/>
          </p:cNvSpPr>
          <p:nvPr>
            <p:ph idx="1"/>
          </p:nvPr>
        </p:nvSpPr>
        <p:spPr>
          <a:xfrm>
            <a:off x="1280160" y="1478280"/>
            <a:ext cx="5593080" cy="4175760"/>
          </a:xfrm>
        </p:spPr>
        <p:txBody>
          <a:bodyPr lIns="91440"/>
          <a:lstStyle>
            <a:lvl1pPr marL="0" indent="0">
              <a:buClr>
                <a:schemeClr val="accent4"/>
              </a:buClr>
              <a:buSzPct val="105000"/>
              <a:buFont typeface="Arial" panose="020B0604020202020204" pitchFamily="34" charset="0"/>
              <a:buNone/>
              <a:defRPr sz="2000">
                <a:solidFill>
                  <a:schemeClr val="accent4"/>
                </a:solidFill>
              </a:defRPr>
            </a:lvl1pPr>
            <a:lvl2pPr marL="457200" indent="0">
              <a:buNone/>
              <a:defRPr sz="2000">
                <a:solidFill>
                  <a:schemeClr val="accent4"/>
                </a:solidFill>
              </a:defRPr>
            </a:lvl2pPr>
            <a:lvl3pPr marL="914400" indent="0">
              <a:buNone/>
              <a:defRPr sz="2000">
                <a:solidFill>
                  <a:schemeClr val="accent4"/>
                </a:solidFill>
              </a:defRPr>
            </a:lvl3pPr>
            <a:lvl4pPr marL="1371600" indent="0">
              <a:buNone/>
              <a:defRPr sz="2000">
                <a:solidFill>
                  <a:schemeClr val="accent4"/>
                </a:solidFill>
              </a:defRPr>
            </a:lvl4pPr>
            <a:lvl5pPr marL="1828800" indent="0">
              <a:buNone/>
              <a:defRPr sz="2000">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3C16C44-606D-4465-BDD0-9E94F72C53B2}"/>
              </a:ext>
            </a:extLst>
          </p:cNvPr>
          <p:cNvSpPr>
            <a:spLocks noGrp="1"/>
          </p:cNvSpPr>
          <p:nvPr>
            <p:ph type="body" sz="quarter" idx="10"/>
          </p:nvPr>
        </p:nvSpPr>
        <p:spPr>
          <a:xfrm>
            <a:off x="7208520" y="1478280"/>
            <a:ext cx="4343400" cy="4175760"/>
          </a:xfrm>
        </p:spPr>
        <p:txBody>
          <a:bodyPr/>
          <a:lstStyle>
            <a:lvl1pPr>
              <a:defRPr sz="2000">
                <a:solidFill>
                  <a:schemeClr val="accent4"/>
                </a:solidFill>
              </a:defRPr>
            </a:lvl1pPr>
            <a:lvl2pPr>
              <a:defRPr sz="2000">
                <a:solidFill>
                  <a:schemeClr val="accent4"/>
                </a:solidFill>
              </a:defRPr>
            </a:lvl2pPr>
            <a:lvl3pPr>
              <a:defRPr sz="2000">
                <a:solidFill>
                  <a:schemeClr val="accent4"/>
                </a:solidFill>
              </a:defRPr>
            </a:lvl3pPr>
            <a:lvl4pPr>
              <a:defRPr sz="2000">
                <a:solidFill>
                  <a:schemeClr val="accent4"/>
                </a:solidFill>
              </a:defRPr>
            </a:lvl4pPr>
            <a:lvl5pPr>
              <a:defRPr sz="2000">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11069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eedback-Resources">
    <p:spTree>
      <p:nvGrpSpPr>
        <p:cNvPr id="1" name=""/>
        <p:cNvGrpSpPr/>
        <p:nvPr/>
      </p:nvGrpSpPr>
      <p:grpSpPr>
        <a:xfrm>
          <a:off x="0" y="0"/>
          <a:ext cx="0" cy="0"/>
          <a:chOff x="0" y="0"/>
          <a:chExt cx="0" cy="0"/>
        </a:xfrm>
      </p:grpSpPr>
      <p:pic>
        <p:nvPicPr>
          <p:cNvPr id="5" name="Picture 8" descr="HD Round Circle Pink Outline Instagram IG Logo Icon PNG | Citypng">
            <a:extLst>
              <a:ext uri="{FF2B5EF4-FFF2-40B4-BE49-F238E27FC236}">
                <a16:creationId xmlns:a16="http://schemas.microsoft.com/office/drawing/2014/main" id="{F1A06517-15A9-74C5-5F88-2C7C9F50208C}"/>
              </a:ext>
            </a:extLst>
          </p:cNvPr>
          <p:cNvPicPr>
            <a:picLocks noChangeAspect="1" noChangeArrowheads="1"/>
          </p:cNvPicPr>
          <p:nvPr userDrawn="1"/>
        </p:nvPicPr>
        <p:blipFill>
          <a:blip r:embed="rId2">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683744" y="5152865"/>
            <a:ext cx="670034" cy="502920"/>
          </a:xfrm>
          <a:prstGeom prst="rect">
            <a:avLst/>
          </a:prstGeom>
          <a:noFill/>
          <a:extLst>
            <a:ext uri="{909E8E84-426E-40DD-AFC4-6F175D3DCCD1}">
              <a14:hiddenFill xmlns:a14="http://schemas.microsoft.com/office/drawing/2010/main">
                <a:solidFill>
                  <a:srgbClr val="FFFFFF"/>
                </a:solidFill>
              </a14:hiddenFill>
            </a:ext>
          </a:extLst>
        </p:spPr>
      </p:pic>
      <p:pic>
        <p:nvPicPr>
          <p:cNvPr id="6" name="Graphic 5" descr="Envelope with solid fill">
            <a:extLst>
              <a:ext uri="{FF2B5EF4-FFF2-40B4-BE49-F238E27FC236}">
                <a16:creationId xmlns:a16="http://schemas.microsoft.com/office/drawing/2014/main" id="{E6BCA42F-CE38-52FB-9667-1EA5EA9D3C6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6753" y="2173917"/>
            <a:ext cx="457200" cy="457200"/>
          </a:xfrm>
          <a:prstGeom prst="rect">
            <a:avLst/>
          </a:prstGeom>
        </p:spPr>
      </p:pic>
      <p:pic>
        <p:nvPicPr>
          <p:cNvPr id="8" name="Graphic 7" descr="World with solid fill">
            <a:extLst>
              <a:ext uri="{FF2B5EF4-FFF2-40B4-BE49-F238E27FC236}">
                <a16:creationId xmlns:a16="http://schemas.microsoft.com/office/drawing/2014/main" id="{A323BBFF-804C-B677-1219-D8BEB84C7A17}"/>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0161" y="1437702"/>
            <a:ext cx="457200" cy="457200"/>
          </a:xfrm>
          <a:prstGeom prst="rect">
            <a:avLst/>
          </a:prstGeom>
        </p:spPr>
      </p:pic>
      <p:sp>
        <p:nvSpPr>
          <p:cNvPr id="9" name="Title 1">
            <a:extLst>
              <a:ext uri="{FF2B5EF4-FFF2-40B4-BE49-F238E27FC236}">
                <a16:creationId xmlns:a16="http://schemas.microsoft.com/office/drawing/2014/main" id="{44EBCE67-DB62-2BCD-628D-CDEFFE4778B4}"/>
              </a:ext>
            </a:extLst>
          </p:cNvPr>
          <p:cNvSpPr>
            <a:spLocks noGrp="1"/>
          </p:cNvSpPr>
          <p:nvPr>
            <p:ph type="title"/>
          </p:nvPr>
        </p:nvSpPr>
        <p:spPr>
          <a:xfrm>
            <a:off x="753354" y="625269"/>
            <a:ext cx="9840038" cy="677270"/>
          </a:xfrm>
        </p:spPr>
        <p:txBody>
          <a:bodyPr anchor="b">
            <a:normAutofit/>
          </a:bodyPr>
          <a:lstStyle>
            <a:lvl1pPr>
              <a:defRPr sz="3600" cap="none">
                <a:solidFill>
                  <a:schemeClr val="accent4"/>
                </a:solidFill>
              </a:defRPr>
            </a:lvl1pPr>
          </a:lstStyle>
          <a:p>
            <a:r>
              <a:rPr lang="en-US"/>
              <a:t>Click to edit Master title style</a:t>
            </a:r>
          </a:p>
        </p:txBody>
      </p:sp>
      <p:sp>
        <p:nvSpPr>
          <p:cNvPr id="10" name="Content Placeholder 2">
            <a:extLst>
              <a:ext uri="{FF2B5EF4-FFF2-40B4-BE49-F238E27FC236}">
                <a16:creationId xmlns:a16="http://schemas.microsoft.com/office/drawing/2014/main" id="{4D44E7D9-EAB2-2FD1-3045-202ED7583ED8}"/>
              </a:ext>
            </a:extLst>
          </p:cNvPr>
          <p:cNvSpPr>
            <a:spLocks noGrp="1"/>
          </p:cNvSpPr>
          <p:nvPr>
            <p:ph idx="1"/>
          </p:nvPr>
        </p:nvSpPr>
        <p:spPr>
          <a:xfrm>
            <a:off x="1301391" y="1439088"/>
            <a:ext cx="4855464" cy="457200"/>
          </a:xfrm>
        </p:spPr>
        <p:txBody>
          <a:bodyPr lIns="91440" anchor="ctr"/>
          <a:lstStyle>
            <a:lvl1pPr marL="0" indent="0">
              <a:buClr>
                <a:schemeClr val="accent4"/>
              </a:buClr>
              <a:buSzPct val="105000"/>
              <a:buFont typeface="Arial" panose="020B0604020202020204" pitchFamily="34" charset="0"/>
              <a:buNone/>
              <a:defRPr sz="1600">
                <a:solidFill>
                  <a:schemeClr val="accent4"/>
                </a:solidFill>
              </a:defRPr>
            </a:lvl1pPr>
            <a:lvl2pPr marL="457200" indent="0">
              <a:buNone/>
              <a:defRPr sz="2000">
                <a:solidFill>
                  <a:schemeClr val="accent4"/>
                </a:solidFill>
              </a:defRPr>
            </a:lvl2pPr>
            <a:lvl3pPr marL="914400" indent="0">
              <a:buNone/>
              <a:defRPr sz="2000">
                <a:solidFill>
                  <a:schemeClr val="accent4"/>
                </a:solidFill>
              </a:defRPr>
            </a:lvl3pPr>
            <a:lvl4pPr marL="1371600" indent="0">
              <a:buNone/>
              <a:defRPr sz="2000">
                <a:solidFill>
                  <a:schemeClr val="accent4"/>
                </a:solidFill>
              </a:defRPr>
            </a:lvl4pPr>
            <a:lvl5pPr marL="1828800" indent="0">
              <a:buNone/>
              <a:defRPr sz="2000">
                <a:solidFill>
                  <a:schemeClr val="accent4"/>
                </a:solidFill>
              </a:defRPr>
            </a:lvl5pPr>
          </a:lstStyle>
          <a:p>
            <a:pPr lvl="0"/>
            <a:r>
              <a:rPr lang="en-US"/>
              <a:t>Click to edit Master text styles</a:t>
            </a:r>
          </a:p>
        </p:txBody>
      </p:sp>
      <p:sp>
        <p:nvSpPr>
          <p:cNvPr id="12" name="Text Placeholder 4">
            <a:extLst>
              <a:ext uri="{FF2B5EF4-FFF2-40B4-BE49-F238E27FC236}">
                <a16:creationId xmlns:a16="http://schemas.microsoft.com/office/drawing/2014/main" id="{7F2480C4-1A07-CF12-350A-75305C0C45A3}"/>
              </a:ext>
            </a:extLst>
          </p:cNvPr>
          <p:cNvSpPr>
            <a:spLocks noGrp="1"/>
          </p:cNvSpPr>
          <p:nvPr>
            <p:ph type="body" sz="quarter" idx="10"/>
          </p:nvPr>
        </p:nvSpPr>
        <p:spPr>
          <a:xfrm>
            <a:off x="6652286" y="1526205"/>
            <a:ext cx="4855464" cy="4175760"/>
          </a:xfrm>
        </p:spPr>
        <p:txBody>
          <a:bodyPr/>
          <a:lstStyle>
            <a:lvl1pPr marL="0" indent="0">
              <a:buNone/>
              <a:defRPr sz="1600">
                <a:solidFill>
                  <a:schemeClr val="accent4"/>
                </a:solidFill>
              </a:defRPr>
            </a:lvl1pPr>
            <a:lvl2pPr marL="457200" indent="0">
              <a:buNone/>
              <a:defRPr sz="1200">
                <a:solidFill>
                  <a:schemeClr val="accent4"/>
                </a:solidFill>
              </a:defRPr>
            </a:lvl2pPr>
            <a:lvl3pPr marL="914400" indent="0">
              <a:buNone/>
              <a:defRPr sz="1200">
                <a:solidFill>
                  <a:schemeClr val="accent4"/>
                </a:solidFill>
              </a:defRPr>
            </a:lvl3pPr>
            <a:lvl4pPr marL="1371600" indent="0">
              <a:buNone/>
              <a:defRPr sz="1200">
                <a:solidFill>
                  <a:schemeClr val="accent4"/>
                </a:solidFill>
              </a:defRPr>
            </a:lvl4pPr>
            <a:lvl5pPr marL="1828800" indent="0">
              <a:buNone/>
              <a:defRPr sz="1200">
                <a:solidFill>
                  <a:schemeClr val="accent4"/>
                </a:solidFill>
              </a:defRPr>
            </a:lvl5pPr>
          </a:lstStyle>
          <a:p>
            <a:pPr lvl="0"/>
            <a:r>
              <a:rPr lang="en-US"/>
              <a:t>Click to edit Master text styles</a:t>
            </a:r>
          </a:p>
        </p:txBody>
      </p:sp>
      <p:sp>
        <p:nvSpPr>
          <p:cNvPr id="13" name="Content Placeholder 2">
            <a:extLst>
              <a:ext uri="{FF2B5EF4-FFF2-40B4-BE49-F238E27FC236}">
                <a16:creationId xmlns:a16="http://schemas.microsoft.com/office/drawing/2014/main" id="{EBA0320E-208D-B915-7CFF-8C77B932A765}"/>
              </a:ext>
            </a:extLst>
          </p:cNvPr>
          <p:cNvSpPr>
            <a:spLocks noGrp="1"/>
          </p:cNvSpPr>
          <p:nvPr>
            <p:ph idx="18"/>
          </p:nvPr>
        </p:nvSpPr>
        <p:spPr>
          <a:xfrm>
            <a:off x="1301391" y="2181817"/>
            <a:ext cx="4855464" cy="457200"/>
          </a:xfrm>
        </p:spPr>
        <p:txBody>
          <a:bodyPr lIns="91440" anchor="ctr"/>
          <a:lstStyle>
            <a:lvl1pPr marL="0" indent="0">
              <a:buClr>
                <a:schemeClr val="accent4"/>
              </a:buClr>
              <a:buSzPct val="105000"/>
              <a:buFont typeface="Arial" panose="020B0604020202020204" pitchFamily="34" charset="0"/>
              <a:buNone/>
              <a:defRPr sz="1600">
                <a:solidFill>
                  <a:schemeClr val="accent4"/>
                </a:solidFill>
              </a:defRPr>
            </a:lvl1pPr>
            <a:lvl2pPr marL="457200" indent="0">
              <a:buNone/>
              <a:defRPr sz="2000">
                <a:solidFill>
                  <a:schemeClr val="accent4"/>
                </a:solidFill>
              </a:defRPr>
            </a:lvl2pPr>
            <a:lvl3pPr marL="914400" indent="0">
              <a:buNone/>
              <a:defRPr sz="2000">
                <a:solidFill>
                  <a:schemeClr val="accent4"/>
                </a:solidFill>
              </a:defRPr>
            </a:lvl3pPr>
            <a:lvl4pPr marL="1371600" indent="0">
              <a:buNone/>
              <a:defRPr sz="2000">
                <a:solidFill>
                  <a:schemeClr val="accent4"/>
                </a:solidFill>
              </a:defRPr>
            </a:lvl4pPr>
            <a:lvl5pPr marL="1828800" indent="0">
              <a:buNone/>
              <a:defRPr sz="2000">
                <a:solidFill>
                  <a:schemeClr val="accent4"/>
                </a:solidFill>
              </a:defRPr>
            </a:lvl5pPr>
          </a:lstStyle>
          <a:p>
            <a:pPr lvl="0"/>
            <a:r>
              <a:rPr lang="en-US"/>
              <a:t>Click to edit Master text styles</a:t>
            </a:r>
          </a:p>
        </p:txBody>
      </p:sp>
      <p:sp>
        <p:nvSpPr>
          <p:cNvPr id="14" name="Content Placeholder 2">
            <a:extLst>
              <a:ext uri="{FF2B5EF4-FFF2-40B4-BE49-F238E27FC236}">
                <a16:creationId xmlns:a16="http://schemas.microsoft.com/office/drawing/2014/main" id="{A4FF5E0D-49B8-6B4B-8182-96639129B81E}"/>
              </a:ext>
            </a:extLst>
          </p:cNvPr>
          <p:cNvSpPr>
            <a:spLocks noGrp="1"/>
          </p:cNvSpPr>
          <p:nvPr>
            <p:ph idx="19"/>
          </p:nvPr>
        </p:nvSpPr>
        <p:spPr>
          <a:xfrm>
            <a:off x="1301391" y="2924546"/>
            <a:ext cx="4855464" cy="457200"/>
          </a:xfrm>
        </p:spPr>
        <p:txBody>
          <a:bodyPr lIns="91440" anchor="ctr"/>
          <a:lstStyle>
            <a:lvl1pPr marL="0" indent="0">
              <a:buClr>
                <a:schemeClr val="accent4"/>
              </a:buClr>
              <a:buSzPct val="105000"/>
              <a:buFont typeface="Arial" panose="020B0604020202020204" pitchFamily="34" charset="0"/>
              <a:buNone/>
              <a:defRPr sz="1600">
                <a:solidFill>
                  <a:schemeClr val="accent4"/>
                </a:solidFill>
              </a:defRPr>
            </a:lvl1pPr>
            <a:lvl2pPr marL="457200" indent="0">
              <a:buNone/>
              <a:defRPr sz="2000">
                <a:solidFill>
                  <a:schemeClr val="accent4"/>
                </a:solidFill>
              </a:defRPr>
            </a:lvl2pPr>
            <a:lvl3pPr marL="914400" indent="0">
              <a:buNone/>
              <a:defRPr sz="2000">
                <a:solidFill>
                  <a:schemeClr val="accent4"/>
                </a:solidFill>
              </a:defRPr>
            </a:lvl3pPr>
            <a:lvl4pPr marL="1371600" indent="0">
              <a:buNone/>
              <a:defRPr sz="2000">
                <a:solidFill>
                  <a:schemeClr val="accent4"/>
                </a:solidFill>
              </a:defRPr>
            </a:lvl4pPr>
            <a:lvl5pPr marL="1828800" indent="0">
              <a:buNone/>
              <a:defRPr sz="2000">
                <a:solidFill>
                  <a:schemeClr val="accent4"/>
                </a:solidFill>
              </a:defRPr>
            </a:lvl5pPr>
          </a:lstStyle>
          <a:p>
            <a:pPr lvl="0"/>
            <a:r>
              <a:rPr lang="en-US"/>
              <a:t>Click to edit Master text styles</a:t>
            </a:r>
          </a:p>
        </p:txBody>
      </p:sp>
      <p:sp>
        <p:nvSpPr>
          <p:cNvPr id="15" name="Content Placeholder 2">
            <a:extLst>
              <a:ext uri="{FF2B5EF4-FFF2-40B4-BE49-F238E27FC236}">
                <a16:creationId xmlns:a16="http://schemas.microsoft.com/office/drawing/2014/main" id="{3D55AC6C-EB7A-BE4E-72C6-578910DE282D}"/>
              </a:ext>
            </a:extLst>
          </p:cNvPr>
          <p:cNvSpPr>
            <a:spLocks noGrp="1"/>
          </p:cNvSpPr>
          <p:nvPr>
            <p:ph idx="20"/>
          </p:nvPr>
        </p:nvSpPr>
        <p:spPr>
          <a:xfrm>
            <a:off x="1296903" y="3667275"/>
            <a:ext cx="4855464" cy="457200"/>
          </a:xfrm>
        </p:spPr>
        <p:txBody>
          <a:bodyPr lIns="91440" anchor="ctr"/>
          <a:lstStyle>
            <a:lvl1pPr marL="0" indent="0">
              <a:buClr>
                <a:schemeClr val="accent4"/>
              </a:buClr>
              <a:buSzPct val="105000"/>
              <a:buFont typeface="Arial" panose="020B0604020202020204" pitchFamily="34" charset="0"/>
              <a:buNone/>
              <a:defRPr sz="1600">
                <a:solidFill>
                  <a:schemeClr val="accent4"/>
                </a:solidFill>
              </a:defRPr>
            </a:lvl1pPr>
            <a:lvl2pPr marL="457200" indent="0">
              <a:buNone/>
              <a:defRPr sz="2000">
                <a:solidFill>
                  <a:schemeClr val="accent4"/>
                </a:solidFill>
              </a:defRPr>
            </a:lvl2pPr>
            <a:lvl3pPr marL="914400" indent="0">
              <a:buNone/>
              <a:defRPr sz="2000">
                <a:solidFill>
                  <a:schemeClr val="accent4"/>
                </a:solidFill>
              </a:defRPr>
            </a:lvl3pPr>
            <a:lvl4pPr marL="1371600" indent="0">
              <a:buNone/>
              <a:defRPr sz="2000">
                <a:solidFill>
                  <a:schemeClr val="accent4"/>
                </a:solidFill>
              </a:defRPr>
            </a:lvl4pPr>
            <a:lvl5pPr marL="1828800" indent="0">
              <a:buNone/>
              <a:defRPr sz="2000">
                <a:solidFill>
                  <a:schemeClr val="accent4"/>
                </a:solidFill>
              </a:defRPr>
            </a:lvl5pPr>
          </a:lstStyle>
          <a:p>
            <a:pPr lvl="0"/>
            <a:r>
              <a:rPr lang="en-US"/>
              <a:t>Click to edit Master text styles</a:t>
            </a:r>
          </a:p>
        </p:txBody>
      </p:sp>
      <p:sp>
        <p:nvSpPr>
          <p:cNvPr id="16" name="Content Placeholder 2">
            <a:extLst>
              <a:ext uri="{FF2B5EF4-FFF2-40B4-BE49-F238E27FC236}">
                <a16:creationId xmlns:a16="http://schemas.microsoft.com/office/drawing/2014/main" id="{1EC251E3-5592-9464-17AD-2027EEE8C657}"/>
              </a:ext>
            </a:extLst>
          </p:cNvPr>
          <p:cNvSpPr>
            <a:spLocks noGrp="1"/>
          </p:cNvSpPr>
          <p:nvPr>
            <p:ph idx="21"/>
          </p:nvPr>
        </p:nvSpPr>
        <p:spPr>
          <a:xfrm>
            <a:off x="1296903" y="4412818"/>
            <a:ext cx="4855464" cy="457200"/>
          </a:xfrm>
        </p:spPr>
        <p:txBody>
          <a:bodyPr lIns="91440" anchor="ctr"/>
          <a:lstStyle>
            <a:lvl1pPr marL="0" indent="0">
              <a:buClr>
                <a:schemeClr val="accent4"/>
              </a:buClr>
              <a:buSzPct val="105000"/>
              <a:buFont typeface="Arial" panose="020B0604020202020204" pitchFamily="34" charset="0"/>
              <a:buNone/>
              <a:defRPr sz="1600">
                <a:solidFill>
                  <a:schemeClr val="accent4"/>
                </a:solidFill>
              </a:defRPr>
            </a:lvl1pPr>
            <a:lvl2pPr marL="457200" indent="0">
              <a:buNone/>
              <a:defRPr sz="2000">
                <a:solidFill>
                  <a:schemeClr val="accent4"/>
                </a:solidFill>
              </a:defRPr>
            </a:lvl2pPr>
            <a:lvl3pPr marL="914400" indent="0">
              <a:buNone/>
              <a:defRPr sz="2000">
                <a:solidFill>
                  <a:schemeClr val="accent4"/>
                </a:solidFill>
              </a:defRPr>
            </a:lvl3pPr>
            <a:lvl4pPr marL="1371600" indent="0">
              <a:buNone/>
              <a:defRPr sz="2000">
                <a:solidFill>
                  <a:schemeClr val="accent4"/>
                </a:solidFill>
              </a:defRPr>
            </a:lvl4pPr>
            <a:lvl5pPr marL="1828800" indent="0">
              <a:buNone/>
              <a:defRPr sz="2000">
                <a:solidFill>
                  <a:schemeClr val="accent4"/>
                </a:solidFill>
              </a:defRPr>
            </a:lvl5pPr>
          </a:lstStyle>
          <a:p>
            <a:pPr lvl="0"/>
            <a:r>
              <a:rPr lang="en-US"/>
              <a:t>Click to edit Master text styles</a:t>
            </a:r>
          </a:p>
        </p:txBody>
      </p:sp>
      <p:sp>
        <p:nvSpPr>
          <p:cNvPr id="17" name="Content Placeholder 2">
            <a:extLst>
              <a:ext uri="{FF2B5EF4-FFF2-40B4-BE49-F238E27FC236}">
                <a16:creationId xmlns:a16="http://schemas.microsoft.com/office/drawing/2014/main" id="{203BC57A-8316-232E-49F9-22DCE7F7E911}"/>
              </a:ext>
            </a:extLst>
          </p:cNvPr>
          <p:cNvSpPr>
            <a:spLocks noGrp="1"/>
          </p:cNvSpPr>
          <p:nvPr>
            <p:ph idx="22"/>
          </p:nvPr>
        </p:nvSpPr>
        <p:spPr>
          <a:xfrm>
            <a:off x="1296903" y="5153640"/>
            <a:ext cx="4855464" cy="457200"/>
          </a:xfrm>
        </p:spPr>
        <p:txBody>
          <a:bodyPr lIns="91440" anchor="ctr"/>
          <a:lstStyle>
            <a:lvl1pPr marL="0" indent="0">
              <a:buClr>
                <a:schemeClr val="accent4"/>
              </a:buClr>
              <a:buSzPct val="105000"/>
              <a:buFont typeface="Arial" panose="020B0604020202020204" pitchFamily="34" charset="0"/>
              <a:buNone/>
              <a:defRPr sz="1600">
                <a:solidFill>
                  <a:schemeClr val="accent4"/>
                </a:solidFill>
              </a:defRPr>
            </a:lvl1pPr>
            <a:lvl2pPr marL="457200" indent="0">
              <a:buNone/>
              <a:defRPr sz="2000">
                <a:solidFill>
                  <a:schemeClr val="accent4"/>
                </a:solidFill>
              </a:defRPr>
            </a:lvl2pPr>
            <a:lvl3pPr marL="914400" indent="0">
              <a:buNone/>
              <a:defRPr sz="2000">
                <a:solidFill>
                  <a:schemeClr val="accent4"/>
                </a:solidFill>
              </a:defRPr>
            </a:lvl3pPr>
            <a:lvl4pPr marL="1371600" indent="0">
              <a:buNone/>
              <a:defRPr sz="2000">
                <a:solidFill>
                  <a:schemeClr val="accent4"/>
                </a:solidFill>
              </a:defRPr>
            </a:lvl4pPr>
            <a:lvl5pPr marL="1828800" indent="0">
              <a:buNone/>
              <a:defRPr sz="2000">
                <a:solidFill>
                  <a:schemeClr val="accent4"/>
                </a:solidFill>
              </a:defRPr>
            </a:lvl5pPr>
          </a:lstStyle>
          <a:p>
            <a:pPr lvl="0"/>
            <a:r>
              <a:rPr lang="en-US"/>
              <a:t>Click to edit Master text styles</a:t>
            </a:r>
          </a:p>
        </p:txBody>
      </p:sp>
      <p:pic>
        <p:nvPicPr>
          <p:cNvPr id="18" name="Picture 2" descr="Circle, facebook, logo, media, network, social icon - Free download">
            <a:extLst>
              <a:ext uri="{FF2B5EF4-FFF2-40B4-BE49-F238E27FC236}">
                <a16:creationId xmlns:a16="http://schemas.microsoft.com/office/drawing/2014/main" id="{75347268-9C4E-9FCC-6FDB-7A9586EEC757}"/>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94649" y="2947639"/>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Circle, twitter icon - Free download on Iconfinder">
            <a:extLst>
              <a:ext uri="{FF2B5EF4-FFF2-40B4-BE49-F238E27FC236}">
                <a16:creationId xmlns:a16="http://schemas.microsoft.com/office/drawing/2014/main" id="{CAAB17BC-3B58-98BE-0250-578B51562780}"/>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90161" y="3680245"/>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Circle Linkedin Icon - 8334 - Dryicons">
            <a:extLst>
              <a:ext uri="{FF2B5EF4-FFF2-40B4-BE49-F238E27FC236}">
                <a16:creationId xmlns:a16="http://schemas.microsoft.com/office/drawing/2014/main" id="{342C8E38-EE74-614C-638A-8DC737CA56C6}"/>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90161" y="4432453"/>
            <a:ext cx="457200"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4058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White)">
    <p:bg bwMode="gray">
      <p:bgRef idx="1001">
        <a:schemeClr val="bg1"/>
      </p:bgRef>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3" name="Content Placeholder 3"/>
          <p:cNvSpPr>
            <a:spLocks noGrp="1"/>
          </p:cNvSpPr>
          <p:nvPr>
            <p:ph idx="1"/>
          </p:nvPr>
        </p:nvSpPr>
        <p:spPr bwMode="gray">
          <a:xfrm>
            <a:off x="838200" y="1594624"/>
            <a:ext cx="10515600" cy="4582339"/>
          </a:xfrm>
          <a:noFill/>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4"/>
          <p:cNvSpPr>
            <a:spLocks noGrp="1"/>
          </p:cNvSpPr>
          <p:nvPr>
            <p:ph type="dt" sz="half" idx="10"/>
          </p:nvPr>
        </p:nvSpPr>
        <p:spPr bwMode="black"/>
        <p:txBody>
          <a:bodyPr/>
          <a:lstStyle/>
          <a:p>
            <a:r>
              <a:rPr lang="en-US"/>
              <a:t>8/29/2023</a:t>
            </a:r>
          </a:p>
        </p:txBody>
      </p:sp>
      <p:sp>
        <p:nvSpPr>
          <p:cNvPr id="10"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6" name="Slide Number Placeholder 6"/>
          <p:cNvSpPr>
            <a:spLocks noGrp="1"/>
          </p:cNvSpPr>
          <p:nvPr>
            <p:ph type="sldNum" sz="quarter" idx="12"/>
          </p:nvPr>
        </p:nvSpPr>
        <p:spPr bwMode="black"/>
        <p:txBody>
          <a:bodyPr/>
          <a:lstStyle/>
          <a:p>
            <a:fld id="{48F63A3B-78C7-47BE-AE5E-E10140E04643}" type="slidenum">
              <a:rPr lang="en-US" smtClean="0"/>
              <a:t>‹#›</a:t>
            </a:fld>
            <a:endParaRPr lang="en-US"/>
          </a:p>
        </p:txBody>
      </p:sp>
      <p:sp>
        <p:nvSpPr>
          <p:cNvPr id="8"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8413231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B8D32131-5D12-76BD-848C-E1F21E8C53F2}"/>
              </a:ext>
            </a:extLst>
          </p:cNvPr>
          <p:cNvSpPr>
            <a:spLocks noGrp="1"/>
          </p:cNvSpPr>
          <p:nvPr>
            <p:ph type="body" sz="quarter" idx="13"/>
          </p:nvPr>
        </p:nvSpPr>
        <p:spPr>
          <a:xfrm>
            <a:off x="838198" y="1275825"/>
            <a:ext cx="10515600" cy="914400"/>
          </a:xfrm>
        </p:spPr>
        <p:txBody>
          <a:bodyPr/>
          <a:lstStyle>
            <a:lvl1pPr marL="0" indent="0" algn="ctr">
              <a:buNone/>
              <a:defRPr lang="en-US" sz="4400" b="1" kern="1200" cap="none" baseline="0" dirty="0">
                <a:solidFill>
                  <a:schemeClr val="accent4"/>
                </a:solidFill>
                <a:latin typeface="Century Gothic" panose="020B0502020202020204" pitchFamily="34" charset="0"/>
                <a:ea typeface="+mj-ea"/>
                <a:cs typeface="+mj-cs"/>
              </a:defRPr>
            </a:lvl1pPr>
          </a:lstStyle>
          <a:p>
            <a:pPr lvl="0"/>
            <a:endParaRPr lang="en-US"/>
          </a:p>
        </p:txBody>
      </p:sp>
      <p:sp>
        <p:nvSpPr>
          <p:cNvPr id="2" name="Title 1">
            <a:extLst>
              <a:ext uri="{FF2B5EF4-FFF2-40B4-BE49-F238E27FC236}">
                <a16:creationId xmlns:a16="http://schemas.microsoft.com/office/drawing/2014/main" id="{29278B12-0C9E-1AA0-F563-ABCC556610DE}"/>
              </a:ext>
            </a:extLst>
          </p:cNvPr>
          <p:cNvSpPr>
            <a:spLocks noGrp="1"/>
          </p:cNvSpPr>
          <p:nvPr>
            <p:ph type="title"/>
          </p:nvPr>
        </p:nvSpPr>
        <p:spPr>
          <a:xfrm>
            <a:off x="838198" y="399221"/>
            <a:ext cx="10515600" cy="702457"/>
          </a:xfrm>
        </p:spPr>
        <p:txBody>
          <a:bodyPr/>
          <a:lstStyle>
            <a:lvl1pPr algn="ctr">
              <a:defRPr sz="4400"/>
            </a:lvl1pPr>
          </a:lstStyle>
          <a:p>
            <a:endParaRPr lang="en-US"/>
          </a:p>
        </p:txBody>
      </p:sp>
      <p:sp>
        <p:nvSpPr>
          <p:cNvPr id="4" name="Slide Number Placeholder 3">
            <a:extLst>
              <a:ext uri="{FF2B5EF4-FFF2-40B4-BE49-F238E27FC236}">
                <a16:creationId xmlns:a16="http://schemas.microsoft.com/office/drawing/2014/main" id="{8479CA3D-9CCE-7B82-4475-291384ABB543}"/>
              </a:ext>
            </a:extLst>
          </p:cNvPr>
          <p:cNvSpPr>
            <a:spLocks noGrp="1"/>
          </p:cNvSpPr>
          <p:nvPr>
            <p:ph type="sldNum" sz="quarter" idx="11"/>
          </p:nvPr>
        </p:nvSpPr>
        <p:spPr/>
        <p:txBody>
          <a:bodyPr/>
          <a:lstStyle/>
          <a:p>
            <a:fld id="{FDC91213-4F0D-479E-AE4A-9B176DFAB61C}" type="slidenum">
              <a:rPr lang="en-US" smtClean="0"/>
              <a:pPr/>
              <a:t>‹#›</a:t>
            </a:fld>
            <a:endParaRPr lang="en-US"/>
          </a:p>
        </p:txBody>
      </p:sp>
      <p:sp>
        <p:nvSpPr>
          <p:cNvPr id="12" name="Text Placeholder 11">
            <a:extLst>
              <a:ext uri="{FF2B5EF4-FFF2-40B4-BE49-F238E27FC236}">
                <a16:creationId xmlns:a16="http://schemas.microsoft.com/office/drawing/2014/main" id="{88CFF2EA-6CFB-8275-4ABD-C2392CC42C1C}"/>
              </a:ext>
            </a:extLst>
          </p:cNvPr>
          <p:cNvSpPr>
            <a:spLocks noGrp="1"/>
          </p:cNvSpPr>
          <p:nvPr>
            <p:ph type="body" sz="quarter" idx="14"/>
          </p:nvPr>
        </p:nvSpPr>
        <p:spPr>
          <a:xfrm>
            <a:off x="1550936" y="2453118"/>
            <a:ext cx="9090123" cy="844891"/>
          </a:xfrm>
        </p:spPr>
        <p:txBody>
          <a:bodyPr/>
          <a:lstStyle>
            <a:lvl1pPr marL="0" indent="0" algn="ctr">
              <a:buNone/>
              <a:defRPr lang="en-US" sz="3200" b="1" kern="1200" dirty="0" smtClean="0">
                <a:solidFill>
                  <a:schemeClr val="accent1"/>
                </a:solidFill>
                <a:latin typeface="Century Gothic"/>
                <a:ea typeface="+mn-ea"/>
                <a:cs typeface="+mn-cs"/>
              </a:defRPr>
            </a:lvl1pPr>
            <a:lvl2pPr>
              <a:defRPr lang="en-US" sz="3200" b="1" kern="1200" dirty="0" smtClean="0">
                <a:solidFill>
                  <a:srgbClr val="13619C"/>
                </a:solidFill>
                <a:latin typeface="Century Gothic"/>
                <a:ea typeface="+mn-ea"/>
                <a:cs typeface="+mn-cs"/>
              </a:defRPr>
            </a:lvl2pPr>
            <a:lvl3pPr>
              <a:defRPr lang="en-US" sz="3200" b="1" kern="1200" dirty="0" smtClean="0">
                <a:solidFill>
                  <a:srgbClr val="13619C"/>
                </a:solidFill>
                <a:latin typeface="Century Gothic"/>
                <a:ea typeface="+mn-ea"/>
                <a:cs typeface="+mn-cs"/>
              </a:defRPr>
            </a:lvl3pPr>
            <a:lvl4pPr>
              <a:defRPr lang="en-US" sz="3200" b="1" kern="1200" dirty="0" smtClean="0">
                <a:solidFill>
                  <a:srgbClr val="13619C"/>
                </a:solidFill>
                <a:latin typeface="Century Gothic"/>
                <a:ea typeface="+mn-ea"/>
                <a:cs typeface="+mn-cs"/>
              </a:defRPr>
            </a:lvl4pPr>
            <a:lvl5pPr>
              <a:defRPr lang="en-US" sz="3200" b="1" kern="1200" dirty="0" smtClean="0">
                <a:solidFill>
                  <a:srgbClr val="13619C"/>
                </a:solidFill>
                <a:latin typeface="Century Gothic"/>
                <a:ea typeface="+mn-ea"/>
                <a:cs typeface="+mn-cs"/>
              </a:defRPr>
            </a:lvl5pPr>
          </a:lstStyle>
          <a:p>
            <a:pPr lvl="0"/>
            <a:endParaRPr lang="en-US"/>
          </a:p>
        </p:txBody>
      </p:sp>
      <p:sp>
        <p:nvSpPr>
          <p:cNvPr id="14" name="Text Placeholder 13">
            <a:extLst>
              <a:ext uri="{FF2B5EF4-FFF2-40B4-BE49-F238E27FC236}">
                <a16:creationId xmlns:a16="http://schemas.microsoft.com/office/drawing/2014/main" id="{ECA8CC5C-7D45-E520-2DA5-AABDBCB04687}"/>
              </a:ext>
            </a:extLst>
          </p:cNvPr>
          <p:cNvSpPr>
            <a:spLocks noGrp="1"/>
          </p:cNvSpPr>
          <p:nvPr>
            <p:ph type="body" sz="quarter" idx="15"/>
          </p:nvPr>
        </p:nvSpPr>
        <p:spPr>
          <a:xfrm>
            <a:off x="1550936" y="3412668"/>
            <a:ext cx="9090123" cy="1414511"/>
          </a:xfrm>
        </p:spPr>
        <p:txBody>
          <a:bodyPr/>
          <a:lstStyle>
            <a:lvl1pPr marL="0" indent="0" algn="ctr">
              <a:buNone/>
              <a:defRPr sz="3200" b="1">
                <a:solidFill>
                  <a:schemeClr val="accent1"/>
                </a:solidFill>
              </a:defRPr>
            </a:lvl1pPr>
          </a:lstStyle>
          <a:p>
            <a:pPr lvl="0"/>
            <a:endParaRPr lang="en-US"/>
          </a:p>
        </p:txBody>
      </p:sp>
    </p:spTree>
    <p:extLst>
      <p:ext uri="{BB962C8B-B14F-4D97-AF65-F5344CB8AC3E}">
        <p14:creationId xmlns:p14="http://schemas.microsoft.com/office/powerpoint/2010/main" val="39961389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2_Title Slide">
    <p:bg>
      <p:bgPr>
        <a:gradFill flip="none" rotWithShape="1">
          <a:gsLst>
            <a:gs pos="25000">
              <a:schemeClr val="tx2"/>
            </a:gs>
            <a:gs pos="100000">
              <a:srgbClr val="133E68"/>
            </a:gs>
          </a:gsLst>
          <a:lin ang="10800000" scaled="1"/>
          <a:tileRect/>
        </a:grad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4819DA26-068A-491D-975B-53552061878A}"/>
              </a:ext>
            </a:extLst>
          </p:cNvPr>
          <p:cNvSpPr/>
          <p:nvPr userDrawn="1"/>
        </p:nvSpPr>
        <p:spPr>
          <a:xfrm>
            <a:off x="714045" y="1709528"/>
            <a:ext cx="3654830" cy="605013"/>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4B9C8"/>
              </a:solidFill>
            </a:endParaRPr>
          </a:p>
        </p:txBody>
      </p:sp>
      <p:sp>
        <p:nvSpPr>
          <p:cNvPr id="2" name="Title 1">
            <a:extLst>
              <a:ext uri="{FF2B5EF4-FFF2-40B4-BE49-F238E27FC236}">
                <a16:creationId xmlns:a16="http://schemas.microsoft.com/office/drawing/2014/main" id="{8238D976-7CFE-4F59-A7EC-141BD6E7817D}"/>
              </a:ext>
            </a:extLst>
          </p:cNvPr>
          <p:cNvSpPr>
            <a:spLocks noGrp="1"/>
          </p:cNvSpPr>
          <p:nvPr>
            <p:ph type="ctrTitle" hasCustomPrompt="1"/>
          </p:nvPr>
        </p:nvSpPr>
        <p:spPr>
          <a:xfrm>
            <a:off x="673100" y="2744258"/>
            <a:ext cx="5877329" cy="2211409"/>
          </a:xfrm>
        </p:spPr>
        <p:txBody>
          <a:bodyPr anchor="t">
            <a:noAutofit/>
          </a:bodyPr>
          <a:lstStyle>
            <a:lvl1pPr algn="l">
              <a:spcBef>
                <a:spcPts val="0"/>
              </a:spcBef>
              <a:spcAft>
                <a:spcPts val="2400"/>
              </a:spcAft>
              <a:defRPr sz="4000">
                <a:solidFill>
                  <a:schemeClr val="bg1"/>
                </a:solidFill>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4D165009-C04E-42C8-B4F7-017855762FF4}"/>
              </a:ext>
            </a:extLst>
          </p:cNvPr>
          <p:cNvSpPr>
            <a:spLocks noGrp="1"/>
          </p:cNvSpPr>
          <p:nvPr>
            <p:ph type="subTitle" idx="1"/>
          </p:nvPr>
        </p:nvSpPr>
        <p:spPr>
          <a:xfrm>
            <a:off x="673100" y="4866446"/>
            <a:ext cx="6229350" cy="455670"/>
          </a:xfrm>
        </p:spPr>
        <p:txBody>
          <a:bodyPr/>
          <a:lstStyle>
            <a:lvl1pPr marL="0" indent="0" algn="l">
              <a:buNone/>
              <a:defRPr sz="2400" b="0">
                <a:solidFill>
                  <a:schemeClr val="bg1"/>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 Placeholder 15">
            <a:extLst>
              <a:ext uri="{FF2B5EF4-FFF2-40B4-BE49-F238E27FC236}">
                <a16:creationId xmlns:a16="http://schemas.microsoft.com/office/drawing/2014/main" id="{2555DB51-C25A-4B81-81C9-03BDCDBC5E79}"/>
              </a:ext>
            </a:extLst>
          </p:cNvPr>
          <p:cNvSpPr>
            <a:spLocks noGrp="1"/>
          </p:cNvSpPr>
          <p:nvPr>
            <p:ph type="body" sz="quarter" idx="10"/>
          </p:nvPr>
        </p:nvSpPr>
        <p:spPr>
          <a:xfrm>
            <a:off x="687230" y="1772380"/>
            <a:ext cx="3613150" cy="592137"/>
          </a:xfrm>
        </p:spPr>
        <p:txBody>
          <a:bodyPr/>
          <a:lstStyle>
            <a:lvl1pPr marL="0" indent="0" algn="ctr">
              <a:buNone/>
              <a:defRPr sz="2400" b="1">
                <a:solidFill>
                  <a:schemeClr val="accent4"/>
                </a:solidFill>
              </a:defRPr>
            </a:lvl1pPr>
            <a:lvl2pPr marL="457200" indent="0" algn="ctr">
              <a:buNone/>
              <a:defRPr b="1">
                <a:solidFill>
                  <a:schemeClr val="accent4"/>
                </a:solidFill>
              </a:defRPr>
            </a:lvl2pPr>
            <a:lvl3pPr marL="914400" indent="0" algn="ctr">
              <a:buNone/>
              <a:defRPr b="1">
                <a:solidFill>
                  <a:schemeClr val="accent4"/>
                </a:solidFill>
              </a:defRPr>
            </a:lvl3pPr>
            <a:lvl4pPr marL="1371600" indent="0" algn="ctr">
              <a:buNone/>
              <a:defRPr b="1">
                <a:solidFill>
                  <a:schemeClr val="accent4"/>
                </a:solidFill>
              </a:defRPr>
            </a:lvl4pPr>
            <a:lvl5pPr marL="1828800" indent="0" algn="ctr">
              <a:buNone/>
              <a:defRPr b="1">
                <a:solidFill>
                  <a:schemeClr val="accent4"/>
                </a:solidFill>
              </a:defRPr>
            </a:lvl5pPr>
          </a:lstStyle>
          <a:p>
            <a:pPr lvl="0"/>
            <a:r>
              <a:rPr lang="en-US"/>
              <a:t>Click to edit</a:t>
            </a:r>
          </a:p>
        </p:txBody>
      </p:sp>
      <p:sp>
        <p:nvSpPr>
          <p:cNvPr id="18" name="Text Placeholder 17">
            <a:extLst>
              <a:ext uri="{FF2B5EF4-FFF2-40B4-BE49-F238E27FC236}">
                <a16:creationId xmlns:a16="http://schemas.microsoft.com/office/drawing/2014/main" id="{E49D6F2C-E55B-4823-82A7-788BB0E9BA09}"/>
              </a:ext>
            </a:extLst>
          </p:cNvPr>
          <p:cNvSpPr>
            <a:spLocks noGrp="1"/>
          </p:cNvSpPr>
          <p:nvPr>
            <p:ph type="body" sz="quarter" idx="11" hasCustomPrompt="1"/>
          </p:nvPr>
        </p:nvSpPr>
        <p:spPr>
          <a:xfrm>
            <a:off x="673100" y="616999"/>
            <a:ext cx="6229350" cy="712788"/>
          </a:xfrm>
        </p:spPr>
        <p:txBody>
          <a:bodyPr anchor="b"/>
          <a:lstStyle>
            <a:lvl1pPr marL="0" indent="0">
              <a:buNone/>
              <a:defRPr sz="2400" b="1" cap="none" spc="100" baseline="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pic>
        <p:nvPicPr>
          <p:cNvPr id="4" name="Picture 3" descr="Minnesota Department of Health">
            <a:extLst>
              <a:ext uri="{FF2B5EF4-FFF2-40B4-BE49-F238E27FC236}">
                <a16:creationId xmlns:a16="http://schemas.microsoft.com/office/drawing/2014/main" id="{BE3A48D1-5BF7-B477-F52F-A650A8D262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79823" y="6093408"/>
            <a:ext cx="815767" cy="561052"/>
          </a:xfrm>
          <a:prstGeom prst="rect">
            <a:avLst/>
          </a:prstGeom>
        </p:spPr>
      </p:pic>
      <p:pic>
        <p:nvPicPr>
          <p:cNvPr id="5" name="Picture 4" descr="CDC Project Firstline">
            <a:extLst>
              <a:ext uri="{FF2B5EF4-FFF2-40B4-BE49-F238E27FC236}">
                <a16:creationId xmlns:a16="http://schemas.microsoft.com/office/drawing/2014/main" id="{E55D0238-550F-BE7A-633B-D302D80BEA5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5893" y="5967785"/>
            <a:ext cx="2161697" cy="811200"/>
          </a:xfrm>
          <a:prstGeom prst="rect">
            <a:avLst/>
          </a:prstGeom>
        </p:spPr>
      </p:pic>
      <p:pic>
        <p:nvPicPr>
          <p:cNvPr id="1029" name="Picture 5" descr="Patient in exam room with following: full sharps container; urine specimen on table; supplies near sink; trash can blocks vent">
            <a:extLst>
              <a:ext uri="{FF2B5EF4-FFF2-40B4-BE49-F238E27FC236}">
                <a16:creationId xmlns:a16="http://schemas.microsoft.com/office/drawing/2014/main" id="{6558503A-BEB7-CF7A-0D5F-6C198BC7F042}"/>
              </a:ext>
            </a:extLst>
          </p:cNvPr>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t="10021" r="18266"/>
          <a:stretch/>
        </p:blipFill>
        <p:spPr bwMode="auto">
          <a:xfrm>
            <a:off x="6577244" y="-303988"/>
            <a:ext cx="8032491" cy="7720787"/>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84253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4_Content Slide">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8D976-7CFE-4F59-A7EC-141BD6E7817D}"/>
              </a:ext>
            </a:extLst>
          </p:cNvPr>
          <p:cNvSpPr>
            <a:spLocks noGrp="1"/>
          </p:cNvSpPr>
          <p:nvPr>
            <p:ph type="ctrTitle" hasCustomPrompt="1"/>
          </p:nvPr>
        </p:nvSpPr>
        <p:spPr>
          <a:xfrm>
            <a:off x="7988300" y="217461"/>
            <a:ext cx="3710704" cy="1135000"/>
          </a:xfrm>
        </p:spPr>
        <p:txBody>
          <a:bodyPr anchor="t">
            <a:noAutofit/>
          </a:bodyPr>
          <a:lstStyle>
            <a:lvl1pPr algn="l">
              <a:spcBef>
                <a:spcPts val="0"/>
              </a:spcBef>
              <a:spcAft>
                <a:spcPts val="2400"/>
              </a:spcAft>
              <a:defRPr sz="3200">
                <a:solidFill>
                  <a:schemeClr val="bg1"/>
                </a:solidFill>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4D165009-C04E-42C8-B4F7-017855762FF4}"/>
              </a:ext>
            </a:extLst>
          </p:cNvPr>
          <p:cNvSpPr>
            <a:spLocks noGrp="1"/>
          </p:cNvSpPr>
          <p:nvPr>
            <p:ph type="subTitle" idx="1"/>
          </p:nvPr>
        </p:nvSpPr>
        <p:spPr>
          <a:xfrm>
            <a:off x="7988300" y="1494971"/>
            <a:ext cx="3710704" cy="2888343"/>
          </a:xfrm>
        </p:spPr>
        <p:txBody>
          <a:bodyPr/>
          <a:lstStyle>
            <a:lvl1pPr marL="0" indent="0" algn="l">
              <a:buNone/>
              <a:defRPr sz="2400" b="0">
                <a:solidFill>
                  <a:schemeClr val="bg1"/>
                </a:solidFill>
                <a:latin typeface="Avenir LT Std 55 Roman"/>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 Placeholder 5">
            <a:extLst>
              <a:ext uri="{FF2B5EF4-FFF2-40B4-BE49-F238E27FC236}">
                <a16:creationId xmlns:a16="http://schemas.microsoft.com/office/drawing/2014/main" id="{64FA19AF-F11F-9F3C-771B-0B955FDA5F52}"/>
              </a:ext>
            </a:extLst>
          </p:cNvPr>
          <p:cNvSpPr>
            <a:spLocks noGrp="1"/>
          </p:cNvSpPr>
          <p:nvPr>
            <p:ph type="body" sz="quarter" idx="10"/>
          </p:nvPr>
        </p:nvSpPr>
        <p:spPr>
          <a:xfrm>
            <a:off x="7988300" y="4630057"/>
            <a:ext cx="3710704" cy="1502456"/>
          </a:xfrm>
        </p:spPr>
        <p:txBody>
          <a:bodyPr/>
          <a:lstStyle>
            <a:lvl1pPr marL="0" indent="0">
              <a:buNone/>
              <a:defRPr sz="2400" b="1">
                <a:solidFill>
                  <a:schemeClr val="accent6"/>
                </a:solidFill>
                <a:latin typeface="Avenir LT Std 55 Roman"/>
              </a:defRPr>
            </a:lvl1pPr>
            <a:lvl2pPr>
              <a:defRPr>
                <a:solidFill>
                  <a:schemeClr val="accent6"/>
                </a:solidFill>
              </a:defRPr>
            </a:lvl2pPr>
            <a:lvl3pPr>
              <a:defRPr>
                <a:solidFill>
                  <a:schemeClr val="accent6"/>
                </a:solidFill>
              </a:defRPr>
            </a:lvl3pPr>
            <a:lvl4pPr>
              <a:defRPr>
                <a:solidFill>
                  <a:schemeClr val="accent6"/>
                </a:solidFill>
              </a:defRPr>
            </a:lvl4pPr>
            <a:lvl5pPr marL="1828800" indent="0">
              <a:buNone/>
              <a:defRPr>
                <a:solidFill>
                  <a:schemeClr val="accent6"/>
                </a:solidFill>
              </a:defRPr>
            </a:lvl5pPr>
          </a:lstStyle>
          <a:p>
            <a:pPr lvl="0"/>
            <a:r>
              <a:rPr lang="en-US"/>
              <a:t>Click to edit Master text styles</a:t>
            </a:r>
          </a:p>
        </p:txBody>
      </p:sp>
      <p:pic>
        <p:nvPicPr>
          <p:cNvPr id="4" name="Picture 5" descr="Patient in exam room with following: full sharps container; urine specimen on table; supplies near sink; trash can blocks vent">
            <a:extLst>
              <a:ext uri="{FF2B5EF4-FFF2-40B4-BE49-F238E27FC236}">
                <a16:creationId xmlns:a16="http://schemas.microsoft.com/office/drawing/2014/main" id="{D6EDDFA6-9D39-6532-B1F4-093514A7427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785457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40311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5_Content Slide">
    <p:bg>
      <p:bgPr>
        <a:solidFill>
          <a:schemeClr val="accent4"/>
        </a:solidFill>
        <a:effectLst/>
      </p:bgPr>
    </p:bg>
    <p:spTree>
      <p:nvGrpSpPr>
        <p:cNvPr id="1" name=""/>
        <p:cNvGrpSpPr/>
        <p:nvPr/>
      </p:nvGrpSpPr>
      <p:grpSpPr>
        <a:xfrm>
          <a:off x="0" y="0"/>
          <a:ext cx="0" cy="0"/>
          <a:chOff x="0" y="0"/>
          <a:chExt cx="0" cy="0"/>
        </a:xfrm>
      </p:grpSpPr>
      <p:pic>
        <p:nvPicPr>
          <p:cNvPr id="4" name="Picture 4" descr="Germs">
            <a:extLst>
              <a:ext uri="{FF2B5EF4-FFF2-40B4-BE49-F238E27FC236}">
                <a16:creationId xmlns:a16="http://schemas.microsoft.com/office/drawing/2014/main" id="{9C788CDF-8D2B-E982-A3B1-F661385BDBE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54578" y="1406688"/>
            <a:ext cx="4337422" cy="169130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C5CAE742-9DE8-C5A3-C83C-0A171B4FC234}"/>
              </a:ext>
            </a:extLst>
          </p:cNvPr>
          <p:cNvSpPr/>
          <p:nvPr userDrawn="1"/>
        </p:nvSpPr>
        <p:spPr>
          <a:xfrm>
            <a:off x="7854578" y="2641600"/>
            <a:ext cx="4337422" cy="42163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38D976-7CFE-4F59-A7EC-141BD6E7817D}"/>
              </a:ext>
            </a:extLst>
          </p:cNvPr>
          <p:cNvSpPr>
            <a:spLocks noGrp="1"/>
          </p:cNvSpPr>
          <p:nvPr>
            <p:ph type="ctrTitle" hasCustomPrompt="1"/>
          </p:nvPr>
        </p:nvSpPr>
        <p:spPr>
          <a:xfrm>
            <a:off x="8020175" y="176527"/>
            <a:ext cx="4030832" cy="1135000"/>
          </a:xfrm>
        </p:spPr>
        <p:txBody>
          <a:bodyPr anchor="ctr">
            <a:noAutofit/>
          </a:bodyPr>
          <a:lstStyle>
            <a:lvl1pPr algn="ctr">
              <a:spcBef>
                <a:spcPts val="0"/>
              </a:spcBef>
              <a:spcAft>
                <a:spcPts val="2400"/>
              </a:spcAft>
              <a:defRPr sz="3200">
                <a:solidFill>
                  <a:schemeClr val="bg1"/>
                </a:solidFill>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4D165009-C04E-42C8-B4F7-017855762FF4}"/>
              </a:ext>
            </a:extLst>
          </p:cNvPr>
          <p:cNvSpPr>
            <a:spLocks noGrp="1"/>
          </p:cNvSpPr>
          <p:nvPr>
            <p:ph type="subTitle" idx="1"/>
          </p:nvPr>
        </p:nvSpPr>
        <p:spPr>
          <a:xfrm>
            <a:off x="8020175" y="3539815"/>
            <a:ext cx="4030833" cy="3318184"/>
          </a:xfrm>
        </p:spPr>
        <p:txBody>
          <a:bodyPr/>
          <a:lstStyle>
            <a:lvl1pPr marL="0" indent="0" algn="l">
              <a:buNone/>
              <a:defRPr sz="2400" b="0">
                <a:solidFill>
                  <a:schemeClr val="tx1"/>
                </a:solidFill>
                <a:latin typeface="Avenir LT Std 55 Roman"/>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Rectangle: Rounded Corners 6">
            <a:extLst>
              <a:ext uri="{FF2B5EF4-FFF2-40B4-BE49-F238E27FC236}">
                <a16:creationId xmlns:a16="http://schemas.microsoft.com/office/drawing/2014/main" id="{951831C5-D2C5-6B97-A4F4-812A1DF996BB}"/>
              </a:ext>
            </a:extLst>
          </p:cNvPr>
          <p:cNvSpPr/>
          <p:nvPr userDrawn="1"/>
        </p:nvSpPr>
        <p:spPr>
          <a:xfrm>
            <a:off x="10118590" y="2769071"/>
            <a:ext cx="2000914" cy="605013"/>
          </a:xfrm>
          <a:prstGeom prst="roundRect">
            <a:avLst/>
          </a:prstGeom>
          <a:solidFill>
            <a:srgbClr val="524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4B9C8"/>
              </a:solidFill>
            </a:endParaRPr>
          </a:p>
        </p:txBody>
      </p:sp>
      <p:sp>
        <p:nvSpPr>
          <p:cNvPr id="8" name="Text Placeholder 15">
            <a:extLst>
              <a:ext uri="{FF2B5EF4-FFF2-40B4-BE49-F238E27FC236}">
                <a16:creationId xmlns:a16="http://schemas.microsoft.com/office/drawing/2014/main" id="{C8D4627D-65A5-CA2C-7B33-7CD48FC7C77E}"/>
              </a:ext>
            </a:extLst>
          </p:cNvPr>
          <p:cNvSpPr>
            <a:spLocks noGrp="1"/>
          </p:cNvSpPr>
          <p:nvPr>
            <p:ph type="body" sz="quarter" idx="10"/>
          </p:nvPr>
        </p:nvSpPr>
        <p:spPr>
          <a:xfrm>
            <a:off x="10072913" y="2831923"/>
            <a:ext cx="1978095" cy="592137"/>
          </a:xfrm>
        </p:spPr>
        <p:txBody>
          <a:bodyPr/>
          <a:lstStyle>
            <a:lvl1pPr marL="0" indent="0" algn="ctr">
              <a:buNone/>
              <a:defRPr sz="2400" b="1">
                <a:solidFill>
                  <a:schemeClr val="bg1"/>
                </a:solidFill>
              </a:defRPr>
            </a:lvl1pPr>
            <a:lvl2pPr marL="457200" indent="0" algn="ctr">
              <a:buNone/>
              <a:defRPr b="1">
                <a:solidFill>
                  <a:schemeClr val="accent4"/>
                </a:solidFill>
              </a:defRPr>
            </a:lvl2pPr>
            <a:lvl3pPr marL="914400" indent="0" algn="ctr">
              <a:buNone/>
              <a:defRPr b="1">
                <a:solidFill>
                  <a:schemeClr val="accent4"/>
                </a:solidFill>
              </a:defRPr>
            </a:lvl3pPr>
            <a:lvl4pPr marL="1371600" indent="0" algn="ctr">
              <a:buNone/>
              <a:defRPr b="1">
                <a:solidFill>
                  <a:schemeClr val="accent4"/>
                </a:solidFill>
              </a:defRPr>
            </a:lvl4pPr>
            <a:lvl5pPr marL="1828800" indent="0" algn="ctr">
              <a:buNone/>
              <a:defRPr b="1">
                <a:solidFill>
                  <a:schemeClr val="accent4"/>
                </a:solidFill>
              </a:defRPr>
            </a:lvl5pPr>
          </a:lstStyle>
          <a:p>
            <a:pPr lvl="0"/>
            <a:r>
              <a:rPr lang="en-US"/>
              <a:t>Click to edit</a:t>
            </a:r>
          </a:p>
        </p:txBody>
      </p:sp>
      <p:pic>
        <p:nvPicPr>
          <p:cNvPr id="6" name="Picture 5" descr="Patient in exam room with following: full sharps container; urine specimen on table; supplies near sink; trash can blocks vent">
            <a:extLst>
              <a:ext uri="{FF2B5EF4-FFF2-40B4-BE49-F238E27FC236}">
                <a16:creationId xmlns:a16="http://schemas.microsoft.com/office/drawing/2014/main" id="{0815DB66-04FF-05E7-00EA-7A4722012EF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785457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48367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5_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8143-8616-4D2D-B87D-C6BB3694FC57}"/>
              </a:ext>
            </a:extLst>
          </p:cNvPr>
          <p:cNvSpPr>
            <a:spLocks noGrp="1"/>
          </p:cNvSpPr>
          <p:nvPr>
            <p:ph type="title"/>
          </p:nvPr>
        </p:nvSpPr>
        <p:spPr>
          <a:xfrm>
            <a:off x="459474" y="269669"/>
            <a:ext cx="5636526" cy="1076532"/>
          </a:xfrm>
        </p:spPr>
        <p:txBody>
          <a:bodyPr anchor="ctr">
            <a:normAutofit/>
          </a:bodyPr>
          <a:lstStyle>
            <a:lvl1pPr>
              <a:defRPr sz="3600" cap="none">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2E01914-28CA-4A3E-AD77-250F51D131CE}"/>
              </a:ext>
            </a:extLst>
          </p:cNvPr>
          <p:cNvSpPr>
            <a:spLocks noGrp="1"/>
          </p:cNvSpPr>
          <p:nvPr>
            <p:ph idx="1"/>
          </p:nvPr>
        </p:nvSpPr>
        <p:spPr>
          <a:xfrm>
            <a:off x="855258" y="1498600"/>
            <a:ext cx="5240742" cy="4368799"/>
          </a:xfrm>
        </p:spPr>
        <p:txBody>
          <a:bodyPr/>
          <a:lstStyle>
            <a:lvl1pPr marL="341313" indent="-341313">
              <a:buClr>
                <a:schemeClr val="bg1"/>
              </a:buClr>
              <a:buSzPct val="105000"/>
              <a:defRPr sz="3200">
                <a:solidFill>
                  <a:schemeClr val="bg1"/>
                </a:solidFill>
              </a:defRPr>
            </a:lvl1pPr>
            <a:lvl2pPr marL="804863" indent="-347663">
              <a:defRPr sz="3200">
                <a:solidFill>
                  <a:schemeClr val="bg1"/>
                </a:solidFill>
              </a:defRPr>
            </a:lvl2pPr>
            <a:lvl3pPr marL="1255713" indent="-341313">
              <a:defRPr sz="3200">
                <a:solidFill>
                  <a:schemeClr val="bg1"/>
                </a:solidFill>
              </a:defRPr>
            </a:lvl3pPr>
            <a:lvl4pPr>
              <a:defRPr sz="3200">
                <a:solidFill>
                  <a:schemeClr val="bg1"/>
                </a:solidFill>
              </a:defRPr>
            </a:lvl4pPr>
            <a:lvl5pPr>
              <a:defRPr sz="3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a:extLst>
              <a:ext uri="{FF2B5EF4-FFF2-40B4-BE49-F238E27FC236}">
                <a16:creationId xmlns:a16="http://schemas.microsoft.com/office/drawing/2014/main" id="{7D18B3E3-5FD9-48AB-83B0-C2461B8B0C64}"/>
              </a:ext>
            </a:extLst>
          </p:cNvPr>
          <p:cNvSpPr txBox="1">
            <a:spLocks/>
          </p:cNvSpPr>
          <p:nvPr/>
        </p:nvSpPr>
        <p:spPr>
          <a:xfrm>
            <a:off x="11353800" y="6449088"/>
            <a:ext cx="620486" cy="276999"/>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026F98-229B-48B0-BECF-EA1F5459ACF1}" type="slidenum">
              <a:rPr lang="en-US" smtClean="0"/>
              <a:pPr/>
              <a:t>‹#›</a:t>
            </a:fld>
            <a:endParaRPr lang="en-US"/>
          </a:p>
        </p:txBody>
      </p:sp>
      <p:pic>
        <p:nvPicPr>
          <p:cNvPr id="10" name="Picture 9" descr="Text&#10;&#10;Description automatically generated">
            <a:extLst>
              <a:ext uri="{FF2B5EF4-FFF2-40B4-BE49-F238E27FC236}">
                <a16:creationId xmlns:a16="http://schemas.microsoft.com/office/drawing/2014/main" id="{FC332090-8D34-40F5-8376-CBD289BD21D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65893" y="5967785"/>
            <a:ext cx="2161697" cy="811200"/>
          </a:xfrm>
          <a:prstGeom prst="rect">
            <a:avLst/>
          </a:prstGeom>
        </p:spPr>
      </p:pic>
      <p:sp>
        <p:nvSpPr>
          <p:cNvPr id="13" name="TextBox 12">
            <a:extLst>
              <a:ext uri="{FF2B5EF4-FFF2-40B4-BE49-F238E27FC236}">
                <a16:creationId xmlns:a16="http://schemas.microsoft.com/office/drawing/2014/main" id="{EC2DCDB9-9171-426F-AB56-4BB6A495C4CB}"/>
              </a:ext>
            </a:extLst>
          </p:cNvPr>
          <p:cNvSpPr txBox="1"/>
          <p:nvPr/>
        </p:nvSpPr>
        <p:spPr>
          <a:xfrm>
            <a:off x="2893483" y="6449088"/>
            <a:ext cx="8182731"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Century Gothic"/>
                <a:ea typeface="+mn-ea"/>
                <a:cs typeface="+mn-cs"/>
              </a:rPr>
              <a:t>Interactive Resources| What’s Wrong with this Picture: Outpatient Exam Room</a:t>
            </a:r>
          </a:p>
        </p:txBody>
      </p:sp>
      <p:pic>
        <p:nvPicPr>
          <p:cNvPr id="5" name="Picture 4" descr="Minnesota Department of Health">
            <a:extLst>
              <a:ext uri="{FF2B5EF4-FFF2-40B4-BE49-F238E27FC236}">
                <a16:creationId xmlns:a16="http://schemas.microsoft.com/office/drawing/2014/main" id="{66BD6D8D-275B-B313-C77D-A0085DABF6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179823" y="6093408"/>
            <a:ext cx="815767" cy="561052"/>
          </a:xfrm>
          <a:prstGeom prst="rect">
            <a:avLst/>
          </a:prstGeom>
        </p:spPr>
      </p:pic>
    </p:spTree>
    <p:extLst>
      <p:ext uri="{BB962C8B-B14F-4D97-AF65-F5344CB8AC3E}">
        <p14:creationId xmlns:p14="http://schemas.microsoft.com/office/powerpoint/2010/main" val="1336843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6_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8143-8616-4D2D-B87D-C6BB3694FC57}"/>
              </a:ext>
            </a:extLst>
          </p:cNvPr>
          <p:cNvSpPr>
            <a:spLocks noGrp="1"/>
          </p:cNvSpPr>
          <p:nvPr>
            <p:ph type="title"/>
          </p:nvPr>
        </p:nvSpPr>
        <p:spPr>
          <a:xfrm>
            <a:off x="1119116" y="1257157"/>
            <a:ext cx="5800299" cy="568322"/>
          </a:xfrm>
        </p:spPr>
        <p:txBody>
          <a:bodyPr>
            <a:noAutofit/>
          </a:bodyPr>
          <a:lstStyle>
            <a:lvl1pPr>
              <a:defRPr sz="2800" cap="none">
                <a:solidFill>
                  <a:srgbClr val="002060"/>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2E01914-28CA-4A3E-AD77-250F51D131CE}"/>
              </a:ext>
            </a:extLst>
          </p:cNvPr>
          <p:cNvSpPr>
            <a:spLocks noGrp="1"/>
          </p:cNvSpPr>
          <p:nvPr>
            <p:ph idx="1"/>
          </p:nvPr>
        </p:nvSpPr>
        <p:spPr>
          <a:xfrm>
            <a:off x="1119116" y="1986883"/>
            <a:ext cx="5800299" cy="3248056"/>
          </a:xfrm>
        </p:spPr>
        <p:txBody>
          <a:bodyPr/>
          <a:lstStyle>
            <a:lvl1pPr marL="228600" indent="-228600">
              <a:spcBef>
                <a:spcPts val="600"/>
              </a:spcBef>
              <a:buClr>
                <a:schemeClr val="accent4"/>
              </a:buClr>
              <a:buSzPct val="120000"/>
              <a:defRPr sz="2400">
                <a:solidFill>
                  <a:srgbClr val="002060"/>
                </a:solidFill>
              </a:defRPr>
            </a:lvl1pPr>
            <a:lvl2pPr marL="685800" indent="-228600">
              <a:spcBef>
                <a:spcPts val="600"/>
              </a:spcBef>
              <a:buClr>
                <a:schemeClr val="accent4"/>
              </a:buClr>
              <a:buSzPct val="80000"/>
              <a:buFont typeface="Courier New" panose="02070309020205020404" pitchFamily="49" charset="0"/>
              <a:buChar char="o"/>
              <a:defRPr sz="2400">
                <a:solidFill>
                  <a:srgbClr val="002060"/>
                </a:solidFill>
              </a:defRPr>
            </a:lvl2pPr>
            <a:lvl3pPr marL="1143000" indent="-228600">
              <a:spcBef>
                <a:spcPts val="600"/>
              </a:spcBef>
              <a:buFont typeface="Wingdings" panose="05000000000000000000" pitchFamily="2" charset="2"/>
              <a:buChar char="§"/>
              <a:defRPr sz="2400">
                <a:solidFill>
                  <a:srgbClr val="002060"/>
                </a:solidFill>
              </a:defRPr>
            </a:lvl3pPr>
            <a:lvl4pPr>
              <a:spcBef>
                <a:spcPts val="600"/>
              </a:spcBef>
              <a:buClr>
                <a:schemeClr val="accent4"/>
              </a:buClr>
              <a:defRPr sz="2400">
                <a:solidFill>
                  <a:srgbClr val="002060"/>
                </a:solidFill>
              </a:defRPr>
            </a:lvl4pPr>
            <a:lvl5pPr>
              <a:spcBef>
                <a:spcPts val="600"/>
              </a:spcBef>
              <a:buClr>
                <a:schemeClr val="accent4"/>
              </a:buClr>
              <a:defRPr sz="2400">
                <a:solidFill>
                  <a:srgbClr val="00206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7" name="Graphic 31">
            <a:extLst>
              <a:ext uri="{FF2B5EF4-FFF2-40B4-BE49-F238E27FC236}">
                <a16:creationId xmlns:a16="http://schemas.microsoft.com/office/drawing/2014/main" id="{F9E38471-E19F-4F2A-B932-9947CAF83CC5}"/>
              </a:ext>
            </a:extLst>
          </p:cNvPr>
          <p:cNvGrpSpPr/>
          <p:nvPr userDrawn="1"/>
        </p:nvGrpSpPr>
        <p:grpSpPr>
          <a:xfrm>
            <a:off x="8637993" y="2588202"/>
            <a:ext cx="2947520" cy="1910195"/>
            <a:chOff x="8564251" y="2410144"/>
            <a:chExt cx="2947520" cy="1910195"/>
          </a:xfrm>
          <a:effectLst>
            <a:outerShdw blurRad="330200" dist="203200" dir="2700000" algn="tl" rotWithShape="0">
              <a:prstClr val="black">
                <a:alpha val="40000"/>
              </a:prstClr>
            </a:outerShdw>
          </a:effectLst>
        </p:grpSpPr>
        <p:sp>
          <p:nvSpPr>
            <p:cNvPr id="18" name="Freeform: Shape 17">
              <a:extLst>
                <a:ext uri="{FF2B5EF4-FFF2-40B4-BE49-F238E27FC236}">
                  <a16:creationId xmlns:a16="http://schemas.microsoft.com/office/drawing/2014/main" id="{EA2A9D07-2053-4372-A795-43A4CDDF8EEB}"/>
                </a:ext>
              </a:extLst>
            </p:cNvPr>
            <p:cNvSpPr/>
            <p:nvPr/>
          </p:nvSpPr>
          <p:spPr>
            <a:xfrm>
              <a:off x="9392846" y="3384216"/>
              <a:ext cx="483873" cy="534475"/>
            </a:xfrm>
            <a:custGeom>
              <a:avLst/>
              <a:gdLst>
                <a:gd name="connsiteX0" fmla="*/ 151803 w 483873"/>
                <a:gd name="connsiteY0" fmla="*/ 0 h 534475"/>
                <a:gd name="connsiteX1" fmla="*/ 0 w 483873"/>
                <a:gd name="connsiteY1" fmla="*/ 433273 h 534475"/>
                <a:gd name="connsiteX2" fmla="*/ 22138 w 483873"/>
                <a:gd name="connsiteY2" fmla="*/ 534475 h 534475"/>
                <a:gd name="connsiteX3" fmla="*/ 483874 w 483873"/>
                <a:gd name="connsiteY3" fmla="*/ 183429 h 534475"/>
              </a:gdLst>
              <a:ahLst/>
              <a:cxnLst>
                <a:cxn ang="0">
                  <a:pos x="connsiteX0" y="connsiteY0"/>
                </a:cxn>
                <a:cxn ang="0">
                  <a:pos x="connsiteX1" y="connsiteY1"/>
                </a:cxn>
                <a:cxn ang="0">
                  <a:pos x="connsiteX2" y="connsiteY2"/>
                </a:cxn>
                <a:cxn ang="0">
                  <a:pos x="connsiteX3" y="connsiteY3"/>
                </a:cxn>
              </a:cxnLst>
              <a:rect l="l" t="t" r="r" b="b"/>
              <a:pathLst>
                <a:path w="483873" h="534475">
                  <a:moveTo>
                    <a:pt x="151803" y="0"/>
                  </a:moveTo>
                  <a:lnTo>
                    <a:pt x="0" y="433273"/>
                  </a:lnTo>
                  <a:lnTo>
                    <a:pt x="22138" y="534475"/>
                  </a:lnTo>
                  <a:lnTo>
                    <a:pt x="483874" y="183429"/>
                  </a:lnTo>
                  <a:close/>
                </a:path>
              </a:pathLst>
            </a:custGeom>
            <a:solidFill>
              <a:srgbClr val="E8AA55"/>
            </a:solidFill>
            <a:ln w="3161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932D5694-4AF4-4756-92CB-0E9661F0EB4F}"/>
                </a:ext>
              </a:extLst>
            </p:cNvPr>
            <p:cNvSpPr/>
            <p:nvPr/>
          </p:nvSpPr>
          <p:spPr>
            <a:xfrm>
              <a:off x="8564251" y="2410144"/>
              <a:ext cx="2947520" cy="1910195"/>
            </a:xfrm>
            <a:custGeom>
              <a:avLst/>
              <a:gdLst>
                <a:gd name="connsiteX0" fmla="*/ 0 w 2947520"/>
                <a:gd name="connsiteY0" fmla="*/ 338395 h 1910195"/>
                <a:gd name="connsiteX1" fmla="*/ 2172689 w 2947520"/>
                <a:gd name="connsiteY1" fmla="*/ 1910195 h 1910195"/>
                <a:gd name="connsiteX2" fmla="*/ 2947520 w 2947520"/>
                <a:gd name="connsiteY2" fmla="*/ 0 h 1910195"/>
              </a:gdLst>
              <a:ahLst/>
              <a:cxnLst>
                <a:cxn ang="0">
                  <a:pos x="connsiteX0" y="connsiteY0"/>
                </a:cxn>
                <a:cxn ang="0">
                  <a:pos x="connsiteX1" y="connsiteY1"/>
                </a:cxn>
                <a:cxn ang="0">
                  <a:pos x="connsiteX2" y="connsiteY2"/>
                </a:cxn>
              </a:cxnLst>
              <a:rect l="l" t="t" r="r" b="b"/>
              <a:pathLst>
                <a:path w="2947520" h="1910195">
                  <a:moveTo>
                    <a:pt x="0" y="338395"/>
                  </a:moveTo>
                  <a:lnTo>
                    <a:pt x="2172689" y="1910195"/>
                  </a:lnTo>
                  <a:lnTo>
                    <a:pt x="2947520" y="0"/>
                  </a:lnTo>
                  <a:close/>
                </a:path>
              </a:pathLst>
            </a:custGeom>
            <a:solidFill>
              <a:srgbClr val="F4D6AE"/>
            </a:solidFill>
            <a:ln w="3161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56983AB6-2033-46D1-93FF-B72E4CDD3966}"/>
                </a:ext>
              </a:extLst>
            </p:cNvPr>
            <p:cNvSpPr/>
            <p:nvPr/>
          </p:nvSpPr>
          <p:spPr>
            <a:xfrm>
              <a:off x="9187279" y="2410144"/>
              <a:ext cx="2324492" cy="1508548"/>
            </a:xfrm>
            <a:custGeom>
              <a:avLst/>
              <a:gdLst>
                <a:gd name="connsiteX0" fmla="*/ 0 w 2324492"/>
                <a:gd name="connsiteY0" fmla="*/ 787481 h 1508548"/>
                <a:gd name="connsiteX1" fmla="*/ 2324493 w 2324492"/>
                <a:gd name="connsiteY1" fmla="*/ 0 h 1508548"/>
                <a:gd name="connsiteX2" fmla="*/ 407972 w 2324492"/>
                <a:gd name="connsiteY2" fmla="*/ 1084763 h 1508548"/>
                <a:gd name="connsiteX3" fmla="*/ 227706 w 2324492"/>
                <a:gd name="connsiteY3" fmla="*/ 1508548 h 1508548"/>
              </a:gdLst>
              <a:ahLst/>
              <a:cxnLst>
                <a:cxn ang="0">
                  <a:pos x="connsiteX0" y="connsiteY0"/>
                </a:cxn>
                <a:cxn ang="0">
                  <a:pos x="connsiteX1" y="connsiteY1"/>
                </a:cxn>
                <a:cxn ang="0">
                  <a:pos x="connsiteX2" y="connsiteY2"/>
                </a:cxn>
                <a:cxn ang="0">
                  <a:pos x="connsiteX3" y="connsiteY3"/>
                </a:cxn>
              </a:cxnLst>
              <a:rect l="l" t="t" r="r" b="b"/>
              <a:pathLst>
                <a:path w="2324492" h="1508548">
                  <a:moveTo>
                    <a:pt x="0" y="787481"/>
                  </a:moveTo>
                  <a:lnTo>
                    <a:pt x="2324493" y="0"/>
                  </a:lnTo>
                  <a:lnTo>
                    <a:pt x="407972" y="1084763"/>
                  </a:lnTo>
                  <a:lnTo>
                    <a:pt x="227706" y="1508548"/>
                  </a:lnTo>
                  <a:close/>
                </a:path>
              </a:pathLst>
            </a:custGeom>
            <a:solidFill>
              <a:srgbClr val="E8AA55"/>
            </a:solidFill>
            <a:ln w="31610" cap="flat">
              <a:noFill/>
              <a:prstDash val="solid"/>
              <a:miter/>
            </a:ln>
          </p:spPr>
          <p:txBody>
            <a:bodyPr rtlCol="0" anchor="ctr"/>
            <a:lstStyle/>
            <a:p>
              <a:endParaRPr lang="en-US"/>
            </a:p>
          </p:txBody>
        </p:sp>
      </p:grpSp>
      <p:sp>
        <p:nvSpPr>
          <p:cNvPr id="10" name="TextBox 9">
            <a:extLst>
              <a:ext uri="{FF2B5EF4-FFF2-40B4-BE49-F238E27FC236}">
                <a16:creationId xmlns:a16="http://schemas.microsoft.com/office/drawing/2014/main" id="{05BE3F47-4DB7-46E1-BC8F-E957DD4F3D83}"/>
              </a:ext>
            </a:extLst>
          </p:cNvPr>
          <p:cNvSpPr txBox="1"/>
          <p:nvPr userDrawn="1"/>
        </p:nvSpPr>
        <p:spPr>
          <a:xfrm>
            <a:off x="3657600" y="6449088"/>
            <a:ext cx="7418614" cy="276999"/>
          </a:xfrm>
          <a:prstGeom prst="rect">
            <a:avLst/>
          </a:prstGeom>
          <a:noFill/>
        </p:spPr>
        <p:txBody>
          <a:bodyPr wrap="square"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Century Gothic"/>
                <a:ea typeface="+mn-ea"/>
                <a:cs typeface="+mn-cs"/>
              </a:rPr>
              <a:t>Interactive Resources| What’s Wrong with this Picture: Outpatient Exam Room</a:t>
            </a:r>
          </a:p>
        </p:txBody>
      </p:sp>
      <p:sp>
        <p:nvSpPr>
          <p:cNvPr id="11" name="Slide Number Placeholder 5">
            <a:extLst>
              <a:ext uri="{FF2B5EF4-FFF2-40B4-BE49-F238E27FC236}">
                <a16:creationId xmlns:a16="http://schemas.microsoft.com/office/drawing/2014/main" id="{331F6F58-BCEE-45B3-A2DB-C8C6806DEAF6}"/>
              </a:ext>
            </a:extLst>
          </p:cNvPr>
          <p:cNvSpPr txBox="1">
            <a:spLocks/>
          </p:cNvSpPr>
          <p:nvPr userDrawn="1"/>
        </p:nvSpPr>
        <p:spPr>
          <a:xfrm>
            <a:off x="11353800" y="6449088"/>
            <a:ext cx="620486" cy="276999"/>
          </a:xfrm>
          <a:prstGeom prst="rect">
            <a:avLst/>
          </a:prstGeom>
        </p:spPr>
        <p:txBody>
          <a:bodyPr vert="horz" lIns="91440" tIns="45720" rIns="91440" bIns="45720" rtlCol="0" anchor="t"/>
          <a:lstStyle>
            <a:defPPr>
              <a:defRPr lang="en-US"/>
            </a:defPPr>
            <a:lvl1pPr marL="0" algn="r" defTabSz="914400" rtl="0" eaLnBrk="1" latinLnBrk="0" hangingPunct="1">
              <a:defRPr sz="1200" kern="1200">
                <a:solidFill>
                  <a:schemeClr val="bg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026F98-229B-48B0-BECF-EA1F5459ACF1}" type="slidenum">
              <a:rPr lang="en-US" smtClean="0"/>
              <a:pPr/>
              <a:t>‹#›</a:t>
            </a:fld>
            <a:endParaRPr lang="en-US"/>
          </a:p>
        </p:txBody>
      </p:sp>
      <p:pic>
        <p:nvPicPr>
          <p:cNvPr id="12" name="Picture 11" descr="Text&#10;&#10;Description automatically generated">
            <a:extLst>
              <a:ext uri="{FF2B5EF4-FFF2-40B4-BE49-F238E27FC236}">
                <a16:creationId xmlns:a16="http://schemas.microsoft.com/office/drawing/2014/main" id="{166289D1-8786-4C68-95F8-634BE7572C1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65893" y="5967785"/>
            <a:ext cx="2161697" cy="811200"/>
          </a:xfrm>
          <a:prstGeom prst="rect">
            <a:avLst/>
          </a:prstGeom>
        </p:spPr>
      </p:pic>
      <p:sp>
        <p:nvSpPr>
          <p:cNvPr id="13" name="Rectangle 12">
            <a:extLst>
              <a:ext uri="{FF2B5EF4-FFF2-40B4-BE49-F238E27FC236}">
                <a16:creationId xmlns:a16="http://schemas.microsoft.com/office/drawing/2014/main" id="{17449AD0-0ADF-4F42-A07C-B58C33CCA31A}"/>
              </a:ext>
            </a:extLst>
          </p:cNvPr>
          <p:cNvSpPr/>
          <p:nvPr userDrawn="1"/>
        </p:nvSpPr>
        <p:spPr>
          <a:xfrm>
            <a:off x="0" y="5894736"/>
            <a:ext cx="217714" cy="9632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Minnesota Department of Health">
            <a:extLst>
              <a:ext uri="{FF2B5EF4-FFF2-40B4-BE49-F238E27FC236}">
                <a16:creationId xmlns:a16="http://schemas.microsoft.com/office/drawing/2014/main" id="{30CDCE34-81C5-0EB3-5CE6-916401F57BC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179823" y="6093408"/>
            <a:ext cx="815767" cy="561052"/>
          </a:xfrm>
          <a:prstGeom prst="rect">
            <a:avLst/>
          </a:prstGeom>
        </p:spPr>
      </p:pic>
    </p:spTree>
    <p:extLst>
      <p:ext uri="{BB962C8B-B14F-4D97-AF65-F5344CB8AC3E}">
        <p14:creationId xmlns:p14="http://schemas.microsoft.com/office/powerpoint/2010/main" val="21524754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cSld name="Section Header">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25EFE-322C-49C8-9D66-455432F065AC}"/>
              </a:ext>
            </a:extLst>
          </p:cNvPr>
          <p:cNvSpPr>
            <a:spLocks noGrp="1"/>
          </p:cNvSpPr>
          <p:nvPr>
            <p:ph type="title"/>
          </p:nvPr>
        </p:nvSpPr>
        <p:spPr>
          <a:xfrm>
            <a:off x="831850" y="1709738"/>
            <a:ext cx="10515600" cy="2852737"/>
          </a:xfrm>
        </p:spPr>
        <p:txBody>
          <a:bodyPr anchor="b"/>
          <a:lstStyle>
            <a:lvl1pPr>
              <a:defRPr sz="48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E2D5304B-1AEE-4189-B142-1C2790A766E7}"/>
              </a:ext>
            </a:extLst>
          </p:cNvPr>
          <p:cNvSpPr>
            <a:spLocks noGrp="1"/>
          </p:cNvSpPr>
          <p:nvPr>
            <p:ph type="body" idx="1"/>
          </p:nvPr>
        </p:nvSpPr>
        <p:spPr>
          <a:xfrm>
            <a:off x="831850" y="4589463"/>
            <a:ext cx="10515600" cy="1004513"/>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039230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bwMode="gray">
      <p:bgPr>
        <a:solidFill>
          <a:schemeClr val="bg1"/>
        </a:solidFill>
        <a:effectLst/>
      </p:bgPr>
    </p:bg>
    <p:spTree>
      <p:nvGrpSpPr>
        <p:cNvPr id="1" name=""/>
        <p:cNvGrpSpPr/>
        <p:nvPr/>
      </p:nvGrpSpPr>
      <p:grpSpPr>
        <a:xfrm>
          <a:off x="0" y="0"/>
          <a:ext cx="0" cy="0"/>
          <a:chOff x="0" y="0"/>
          <a:chExt cx="0" cy="0"/>
        </a:xfrm>
      </p:grpSpPr>
      <p:sp>
        <p:nvSpPr>
          <p:cNvPr id="17"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6"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3" name="Content Placeholder 3"/>
          <p:cNvSpPr>
            <a:spLocks noGrp="1"/>
          </p:cNvSpPr>
          <p:nvPr>
            <p:ph sz="half" idx="1"/>
          </p:nvPr>
        </p:nvSpPr>
        <p:spPr bwMode="gray">
          <a:xfrm>
            <a:off x="838200" y="1594624"/>
            <a:ext cx="5181600" cy="458233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bwMode="gray">
          <a:xfrm>
            <a:off x="6172200" y="1594624"/>
            <a:ext cx="5181600" cy="458233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5"/>
          <p:cNvSpPr>
            <a:spLocks noGrp="1"/>
          </p:cNvSpPr>
          <p:nvPr>
            <p:ph type="dt" sz="half" idx="10"/>
          </p:nvPr>
        </p:nvSpPr>
        <p:spPr bwMode="black"/>
        <p:txBody>
          <a:bodyPr/>
          <a:lstStyle/>
          <a:p>
            <a:r>
              <a:rPr lang="en-US"/>
              <a:t>8/29/2023</a:t>
            </a:r>
          </a:p>
        </p:txBody>
      </p:sp>
      <p:sp>
        <p:nvSpPr>
          <p:cNvPr id="11"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7" name="Slide Number Placeholder 7"/>
          <p:cNvSpPr>
            <a:spLocks noGrp="1"/>
          </p:cNvSpPr>
          <p:nvPr>
            <p:ph type="sldNum" sz="quarter" idx="12"/>
          </p:nvPr>
        </p:nvSpPr>
        <p:spPr bwMode="black"/>
        <p:txBody>
          <a:bodyPr/>
          <a:lstStyle/>
          <a:p>
            <a:fld id="{48F63A3B-78C7-47BE-AE5E-E10140E04643}" type="slidenum">
              <a:rPr lang="en-US" smtClean="0"/>
              <a:t>‹#›</a:t>
            </a:fld>
            <a:endParaRPr lang="en-US"/>
          </a:p>
        </p:txBody>
      </p:sp>
      <p:sp>
        <p:nvSpPr>
          <p:cNvPr id="10"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Tree>
    <p:extLst>
      <p:ext uri="{BB962C8B-B14F-4D97-AF65-F5344CB8AC3E}">
        <p14:creationId xmlns:p14="http://schemas.microsoft.com/office/powerpoint/2010/main" val="977269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Boxed)">
    <p:bg bwMode="auto">
      <p:bgPr>
        <a:solidFill>
          <a:srgbClr val="E8E8E8"/>
        </a:solidFill>
        <a:effectLst/>
      </p:bgPr>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2" name="Rectangle 1"/>
          <p:cNvSpPr/>
          <p:nvPr userDrawn="1"/>
        </p:nvSpPr>
        <p:spPr>
          <a:xfrm>
            <a:off x="838200" y="1335281"/>
            <a:ext cx="10515600" cy="48416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3"/>
          <p:cNvSpPr>
            <a:spLocks noGrp="1"/>
          </p:cNvSpPr>
          <p:nvPr>
            <p:ph idx="1"/>
          </p:nvPr>
        </p:nvSpPr>
        <p:spPr bwMode="gray">
          <a:xfrm>
            <a:off x="838200" y="1335281"/>
            <a:ext cx="10515600" cy="4841683"/>
          </a:xfrm>
          <a:noFill/>
        </p:spPr>
        <p:txBody>
          <a:bodyPr lIns="182880" tIns="182880" rIns="182880" bIns="182880"/>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4"/>
          <p:cNvSpPr>
            <a:spLocks noGrp="1"/>
          </p:cNvSpPr>
          <p:nvPr>
            <p:ph type="dt" sz="half" idx="10"/>
          </p:nvPr>
        </p:nvSpPr>
        <p:spPr bwMode="black"/>
        <p:txBody>
          <a:bodyPr/>
          <a:lstStyle/>
          <a:p>
            <a:r>
              <a:rPr lang="en-US"/>
              <a:t>8/29/2023</a:t>
            </a:r>
          </a:p>
        </p:txBody>
      </p:sp>
      <p:sp>
        <p:nvSpPr>
          <p:cNvPr id="11"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6" name="Slide Number Placeholder 6"/>
          <p:cNvSpPr>
            <a:spLocks noGrp="1"/>
          </p:cNvSpPr>
          <p:nvPr>
            <p:ph type="sldNum" sz="quarter" idx="12"/>
          </p:nvPr>
        </p:nvSpPr>
        <p:spPr bwMode="black"/>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92963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Split Boxed)">
    <p:bg bwMode="auto">
      <p:bgPr>
        <a:solidFill>
          <a:srgbClr val="E8E8E8"/>
        </a:solidFill>
        <a:effectLst/>
      </p:bgPr>
    </p:bg>
    <p:spTree>
      <p:nvGrpSpPr>
        <p:cNvPr id="1" name=""/>
        <p:cNvGrpSpPr/>
        <p:nvPr/>
      </p:nvGrpSpPr>
      <p:grpSpPr>
        <a:xfrm>
          <a:off x="0" y="0"/>
          <a:ext cx="0" cy="0"/>
          <a:chOff x="0" y="0"/>
          <a:chExt cx="0" cy="0"/>
        </a:xfrm>
      </p:grpSpPr>
      <p:sp>
        <p:nvSpPr>
          <p:cNvPr id="16"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5"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0" name="Rectangle 9"/>
          <p:cNvSpPr/>
          <p:nvPr userDrawn="1"/>
        </p:nvSpPr>
        <p:spPr>
          <a:xfrm>
            <a:off x="838200" y="1594624"/>
            <a:ext cx="5181600" cy="4582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3"/>
          <p:cNvSpPr>
            <a:spLocks noGrp="1"/>
          </p:cNvSpPr>
          <p:nvPr>
            <p:ph sz="half" idx="1"/>
          </p:nvPr>
        </p:nvSpPr>
        <p:spPr bwMode="gray">
          <a:xfrm>
            <a:off x="838200" y="1594624"/>
            <a:ext cx="5181600" cy="4582339"/>
          </a:xfrm>
          <a:noFill/>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p:cNvSpPr/>
          <p:nvPr userDrawn="1"/>
        </p:nvSpPr>
        <p:spPr>
          <a:xfrm>
            <a:off x="6172200" y="1594624"/>
            <a:ext cx="5181600" cy="4582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4"/>
          <p:cNvSpPr>
            <a:spLocks noGrp="1"/>
          </p:cNvSpPr>
          <p:nvPr>
            <p:ph sz="half" idx="2"/>
          </p:nvPr>
        </p:nvSpPr>
        <p:spPr bwMode="gray">
          <a:xfrm>
            <a:off x="6172200" y="1594624"/>
            <a:ext cx="5181600" cy="4582339"/>
          </a:xfrm>
          <a:noFill/>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5"/>
          <p:cNvSpPr>
            <a:spLocks noGrp="1"/>
          </p:cNvSpPr>
          <p:nvPr>
            <p:ph type="dt" sz="half" idx="10"/>
          </p:nvPr>
        </p:nvSpPr>
        <p:spPr bwMode="black"/>
        <p:txBody>
          <a:bodyPr/>
          <a:lstStyle/>
          <a:p>
            <a:r>
              <a:rPr lang="en-US"/>
              <a:t>8/29/2023</a:t>
            </a:r>
          </a:p>
        </p:txBody>
      </p:sp>
      <p:sp>
        <p:nvSpPr>
          <p:cNvPr id="11"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7" name="Slide Number Placeholder 7"/>
          <p:cNvSpPr>
            <a:spLocks noGrp="1"/>
          </p:cNvSpPr>
          <p:nvPr>
            <p:ph type="sldNum" sz="quarter" idx="12"/>
          </p:nvPr>
        </p:nvSpPr>
        <p:spPr bwMode="black"/>
        <p:txBody>
          <a:bodyPr/>
          <a:lstStyle/>
          <a:p>
            <a:fld id="{48F63A3B-78C7-47BE-AE5E-E10140E04643}" type="slidenum">
              <a:rPr lang="en-US" smtClean="0"/>
              <a:t>‹#›</a:t>
            </a:fld>
            <a:endParaRPr lang="en-US"/>
          </a:p>
        </p:txBody>
      </p:sp>
      <p:sp>
        <p:nvSpPr>
          <p:cNvPr id="9"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875382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creenshot (Computer)">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a:t>Click to edit title</a:t>
            </a:r>
          </a:p>
        </p:txBody>
      </p:sp>
      <p:sp>
        <p:nvSpPr>
          <p:cNvPr id="16"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3" descr="Compu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4"/>
          <p:cNvSpPr>
            <a:spLocks noGrp="1"/>
          </p:cNvSpPr>
          <p:nvPr>
            <p:ph type="pic" sz="quarter" idx="10" hasCustomPrompt="1"/>
          </p:nvPr>
        </p:nvSpPr>
        <p:spPr bwMode="gray">
          <a:xfrm>
            <a:off x="4976787" y="691882"/>
            <a:ext cx="6300787" cy="3411537"/>
          </a:xfrm>
        </p:spPr>
        <p:txBody>
          <a:bodyPr/>
          <a:lstStyle>
            <a:lvl1pPr>
              <a:defRPr/>
            </a:lvl1pPr>
          </a:lstStyle>
          <a:p>
            <a:r>
              <a:rPr lang="en-US"/>
              <a:t>Click icon to insert screenshot</a:t>
            </a:r>
          </a:p>
        </p:txBody>
      </p:sp>
      <p:sp>
        <p:nvSpPr>
          <p:cNvPr id="10" name="Date Placeholder 5"/>
          <p:cNvSpPr>
            <a:spLocks noGrp="1"/>
          </p:cNvSpPr>
          <p:nvPr>
            <p:ph type="dt" sz="half" idx="11"/>
          </p:nvPr>
        </p:nvSpPr>
        <p:spPr bwMode="white">
          <a:xfrm>
            <a:off x="838200" y="6356350"/>
            <a:ext cx="1358590" cy="365125"/>
          </a:xfrm>
        </p:spPr>
        <p:txBody>
          <a:bodyPr/>
          <a:lstStyle>
            <a:lvl1pPr>
              <a:defRPr>
                <a:solidFill>
                  <a:schemeClr val="bg1"/>
                </a:solidFill>
              </a:defRPr>
            </a:lvl1pPr>
          </a:lstStyle>
          <a:p>
            <a:r>
              <a:rPr lang="en-US"/>
              <a:t>8/29/2023</a:t>
            </a:r>
          </a:p>
        </p:txBody>
      </p:sp>
      <p:sp>
        <p:nvSpPr>
          <p:cNvPr id="9" name="Footer Placeholder 6"/>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health.state.mn.us</a:t>
            </a:r>
          </a:p>
        </p:txBody>
      </p:sp>
      <p:sp>
        <p:nvSpPr>
          <p:cNvPr id="11" name="Slide Number Placeholder 7"/>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668867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6_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8143-8616-4D2D-B87D-C6BB3694FC57}"/>
              </a:ext>
            </a:extLst>
          </p:cNvPr>
          <p:cNvSpPr>
            <a:spLocks noGrp="1"/>
          </p:cNvSpPr>
          <p:nvPr>
            <p:ph type="title"/>
          </p:nvPr>
        </p:nvSpPr>
        <p:spPr>
          <a:xfrm>
            <a:off x="1119116" y="1257157"/>
            <a:ext cx="5800299" cy="568322"/>
          </a:xfrm>
        </p:spPr>
        <p:txBody>
          <a:bodyPr>
            <a:noAutofit/>
          </a:bodyPr>
          <a:lstStyle>
            <a:lvl1pPr>
              <a:defRPr sz="2800" cap="none">
                <a:solidFill>
                  <a:srgbClr val="002060"/>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2E01914-28CA-4A3E-AD77-250F51D131CE}"/>
              </a:ext>
            </a:extLst>
          </p:cNvPr>
          <p:cNvSpPr>
            <a:spLocks noGrp="1"/>
          </p:cNvSpPr>
          <p:nvPr>
            <p:ph idx="1"/>
          </p:nvPr>
        </p:nvSpPr>
        <p:spPr>
          <a:xfrm>
            <a:off x="1119116" y="1986883"/>
            <a:ext cx="5800299" cy="3248056"/>
          </a:xfrm>
        </p:spPr>
        <p:txBody>
          <a:bodyPr/>
          <a:lstStyle>
            <a:lvl1pPr marL="228600" indent="-228600">
              <a:spcBef>
                <a:spcPts val="600"/>
              </a:spcBef>
              <a:buClr>
                <a:schemeClr val="accent4"/>
              </a:buClr>
              <a:buSzPct val="120000"/>
              <a:defRPr sz="2400">
                <a:solidFill>
                  <a:srgbClr val="002060"/>
                </a:solidFill>
              </a:defRPr>
            </a:lvl1pPr>
            <a:lvl2pPr marL="685800" indent="-228600">
              <a:spcBef>
                <a:spcPts val="600"/>
              </a:spcBef>
              <a:buClr>
                <a:schemeClr val="accent4"/>
              </a:buClr>
              <a:buSzPct val="80000"/>
              <a:buFont typeface="Courier New" panose="02070309020205020404" pitchFamily="49" charset="0"/>
              <a:buChar char="o"/>
              <a:defRPr sz="2400">
                <a:solidFill>
                  <a:srgbClr val="002060"/>
                </a:solidFill>
              </a:defRPr>
            </a:lvl2pPr>
            <a:lvl3pPr marL="1143000" indent="-228600">
              <a:spcBef>
                <a:spcPts val="600"/>
              </a:spcBef>
              <a:buFont typeface="Wingdings" panose="05000000000000000000" pitchFamily="2" charset="2"/>
              <a:buChar char="§"/>
              <a:defRPr sz="2400">
                <a:solidFill>
                  <a:srgbClr val="002060"/>
                </a:solidFill>
              </a:defRPr>
            </a:lvl3pPr>
            <a:lvl4pPr>
              <a:spcBef>
                <a:spcPts val="600"/>
              </a:spcBef>
              <a:buClr>
                <a:schemeClr val="accent4"/>
              </a:buClr>
              <a:defRPr sz="2400">
                <a:solidFill>
                  <a:srgbClr val="002060"/>
                </a:solidFill>
              </a:defRPr>
            </a:lvl4pPr>
            <a:lvl5pPr>
              <a:spcBef>
                <a:spcPts val="600"/>
              </a:spcBef>
              <a:buClr>
                <a:schemeClr val="accent4"/>
              </a:buClr>
              <a:defRPr sz="2400">
                <a:solidFill>
                  <a:srgbClr val="00206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7" name="Graphic 31">
            <a:extLst>
              <a:ext uri="{FF2B5EF4-FFF2-40B4-BE49-F238E27FC236}">
                <a16:creationId xmlns:a16="http://schemas.microsoft.com/office/drawing/2014/main" id="{F9E38471-E19F-4F2A-B932-9947CAF83CC5}"/>
              </a:ext>
            </a:extLst>
          </p:cNvPr>
          <p:cNvGrpSpPr/>
          <p:nvPr userDrawn="1"/>
        </p:nvGrpSpPr>
        <p:grpSpPr>
          <a:xfrm>
            <a:off x="8637993" y="2588202"/>
            <a:ext cx="2947520" cy="1910195"/>
            <a:chOff x="8564251" y="2410144"/>
            <a:chExt cx="2947520" cy="1910195"/>
          </a:xfrm>
          <a:effectLst>
            <a:outerShdw blurRad="330200" dist="203200" dir="2700000" algn="tl" rotWithShape="0">
              <a:prstClr val="black">
                <a:alpha val="40000"/>
              </a:prstClr>
            </a:outerShdw>
          </a:effectLst>
        </p:grpSpPr>
        <p:sp>
          <p:nvSpPr>
            <p:cNvPr id="18" name="Freeform: Shape 17">
              <a:extLst>
                <a:ext uri="{FF2B5EF4-FFF2-40B4-BE49-F238E27FC236}">
                  <a16:creationId xmlns:a16="http://schemas.microsoft.com/office/drawing/2014/main" id="{EA2A9D07-2053-4372-A795-43A4CDDF8EEB}"/>
                </a:ext>
              </a:extLst>
            </p:cNvPr>
            <p:cNvSpPr/>
            <p:nvPr/>
          </p:nvSpPr>
          <p:spPr>
            <a:xfrm>
              <a:off x="9392846" y="3384216"/>
              <a:ext cx="483873" cy="534475"/>
            </a:xfrm>
            <a:custGeom>
              <a:avLst/>
              <a:gdLst>
                <a:gd name="connsiteX0" fmla="*/ 151803 w 483873"/>
                <a:gd name="connsiteY0" fmla="*/ 0 h 534475"/>
                <a:gd name="connsiteX1" fmla="*/ 0 w 483873"/>
                <a:gd name="connsiteY1" fmla="*/ 433273 h 534475"/>
                <a:gd name="connsiteX2" fmla="*/ 22138 w 483873"/>
                <a:gd name="connsiteY2" fmla="*/ 534475 h 534475"/>
                <a:gd name="connsiteX3" fmla="*/ 483874 w 483873"/>
                <a:gd name="connsiteY3" fmla="*/ 183429 h 534475"/>
              </a:gdLst>
              <a:ahLst/>
              <a:cxnLst>
                <a:cxn ang="0">
                  <a:pos x="connsiteX0" y="connsiteY0"/>
                </a:cxn>
                <a:cxn ang="0">
                  <a:pos x="connsiteX1" y="connsiteY1"/>
                </a:cxn>
                <a:cxn ang="0">
                  <a:pos x="connsiteX2" y="connsiteY2"/>
                </a:cxn>
                <a:cxn ang="0">
                  <a:pos x="connsiteX3" y="connsiteY3"/>
                </a:cxn>
              </a:cxnLst>
              <a:rect l="l" t="t" r="r" b="b"/>
              <a:pathLst>
                <a:path w="483873" h="534475">
                  <a:moveTo>
                    <a:pt x="151803" y="0"/>
                  </a:moveTo>
                  <a:lnTo>
                    <a:pt x="0" y="433273"/>
                  </a:lnTo>
                  <a:lnTo>
                    <a:pt x="22138" y="534475"/>
                  </a:lnTo>
                  <a:lnTo>
                    <a:pt x="483874" y="183429"/>
                  </a:lnTo>
                  <a:close/>
                </a:path>
              </a:pathLst>
            </a:custGeom>
            <a:solidFill>
              <a:srgbClr val="E8AA55"/>
            </a:solidFill>
            <a:ln w="3161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932D5694-4AF4-4756-92CB-0E9661F0EB4F}"/>
                </a:ext>
              </a:extLst>
            </p:cNvPr>
            <p:cNvSpPr/>
            <p:nvPr/>
          </p:nvSpPr>
          <p:spPr>
            <a:xfrm>
              <a:off x="8564251" y="2410144"/>
              <a:ext cx="2947520" cy="1910195"/>
            </a:xfrm>
            <a:custGeom>
              <a:avLst/>
              <a:gdLst>
                <a:gd name="connsiteX0" fmla="*/ 0 w 2947520"/>
                <a:gd name="connsiteY0" fmla="*/ 338395 h 1910195"/>
                <a:gd name="connsiteX1" fmla="*/ 2172689 w 2947520"/>
                <a:gd name="connsiteY1" fmla="*/ 1910195 h 1910195"/>
                <a:gd name="connsiteX2" fmla="*/ 2947520 w 2947520"/>
                <a:gd name="connsiteY2" fmla="*/ 0 h 1910195"/>
              </a:gdLst>
              <a:ahLst/>
              <a:cxnLst>
                <a:cxn ang="0">
                  <a:pos x="connsiteX0" y="connsiteY0"/>
                </a:cxn>
                <a:cxn ang="0">
                  <a:pos x="connsiteX1" y="connsiteY1"/>
                </a:cxn>
                <a:cxn ang="0">
                  <a:pos x="connsiteX2" y="connsiteY2"/>
                </a:cxn>
              </a:cxnLst>
              <a:rect l="l" t="t" r="r" b="b"/>
              <a:pathLst>
                <a:path w="2947520" h="1910195">
                  <a:moveTo>
                    <a:pt x="0" y="338395"/>
                  </a:moveTo>
                  <a:lnTo>
                    <a:pt x="2172689" y="1910195"/>
                  </a:lnTo>
                  <a:lnTo>
                    <a:pt x="2947520" y="0"/>
                  </a:lnTo>
                  <a:close/>
                </a:path>
              </a:pathLst>
            </a:custGeom>
            <a:solidFill>
              <a:srgbClr val="F4D6AE"/>
            </a:solidFill>
            <a:ln w="3161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56983AB6-2033-46D1-93FF-B72E4CDD3966}"/>
                </a:ext>
              </a:extLst>
            </p:cNvPr>
            <p:cNvSpPr/>
            <p:nvPr/>
          </p:nvSpPr>
          <p:spPr>
            <a:xfrm>
              <a:off x="9187279" y="2410144"/>
              <a:ext cx="2324492" cy="1508548"/>
            </a:xfrm>
            <a:custGeom>
              <a:avLst/>
              <a:gdLst>
                <a:gd name="connsiteX0" fmla="*/ 0 w 2324492"/>
                <a:gd name="connsiteY0" fmla="*/ 787481 h 1508548"/>
                <a:gd name="connsiteX1" fmla="*/ 2324493 w 2324492"/>
                <a:gd name="connsiteY1" fmla="*/ 0 h 1508548"/>
                <a:gd name="connsiteX2" fmla="*/ 407972 w 2324492"/>
                <a:gd name="connsiteY2" fmla="*/ 1084763 h 1508548"/>
                <a:gd name="connsiteX3" fmla="*/ 227706 w 2324492"/>
                <a:gd name="connsiteY3" fmla="*/ 1508548 h 1508548"/>
              </a:gdLst>
              <a:ahLst/>
              <a:cxnLst>
                <a:cxn ang="0">
                  <a:pos x="connsiteX0" y="connsiteY0"/>
                </a:cxn>
                <a:cxn ang="0">
                  <a:pos x="connsiteX1" y="connsiteY1"/>
                </a:cxn>
                <a:cxn ang="0">
                  <a:pos x="connsiteX2" y="connsiteY2"/>
                </a:cxn>
                <a:cxn ang="0">
                  <a:pos x="connsiteX3" y="connsiteY3"/>
                </a:cxn>
              </a:cxnLst>
              <a:rect l="l" t="t" r="r" b="b"/>
              <a:pathLst>
                <a:path w="2324492" h="1508548">
                  <a:moveTo>
                    <a:pt x="0" y="787481"/>
                  </a:moveTo>
                  <a:lnTo>
                    <a:pt x="2324493" y="0"/>
                  </a:lnTo>
                  <a:lnTo>
                    <a:pt x="407972" y="1084763"/>
                  </a:lnTo>
                  <a:lnTo>
                    <a:pt x="227706" y="1508548"/>
                  </a:lnTo>
                  <a:close/>
                </a:path>
              </a:pathLst>
            </a:custGeom>
            <a:solidFill>
              <a:srgbClr val="E8AA55"/>
            </a:solidFill>
            <a:ln w="31610" cap="flat">
              <a:noFill/>
              <a:prstDash val="solid"/>
              <a:miter/>
            </a:ln>
          </p:spPr>
          <p:txBody>
            <a:bodyPr rtlCol="0" anchor="ctr"/>
            <a:lstStyle/>
            <a:p>
              <a:endParaRPr lang="en-US"/>
            </a:p>
          </p:txBody>
        </p:sp>
      </p:grpSp>
      <p:sp>
        <p:nvSpPr>
          <p:cNvPr id="11" name="Slide Number Placeholder 5">
            <a:extLst>
              <a:ext uri="{FF2B5EF4-FFF2-40B4-BE49-F238E27FC236}">
                <a16:creationId xmlns:a16="http://schemas.microsoft.com/office/drawing/2014/main" id="{331F6F58-BCEE-45B3-A2DB-C8C6806DEAF6}"/>
              </a:ext>
            </a:extLst>
          </p:cNvPr>
          <p:cNvSpPr txBox="1">
            <a:spLocks/>
          </p:cNvSpPr>
          <p:nvPr userDrawn="1"/>
        </p:nvSpPr>
        <p:spPr>
          <a:xfrm>
            <a:off x="11353800" y="6449088"/>
            <a:ext cx="620486" cy="276999"/>
          </a:xfrm>
          <a:prstGeom prst="rect">
            <a:avLst/>
          </a:prstGeom>
        </p:spPr>
        <p:txBody>
          <a:bodyPr vert="horz" lIns="91440" tIns="45720" rIns="91440" bIns="45720" rtlCol="0" anchor="t"/>
          <a:lstStyle>
            <a:defPPr>
              <a:defRPr lang="en-US"/>
            </a:defPPr>
            <a:lvl1pPr marL="0" algn="r" defTabSz="914400" rtl="0" eaLnBrk="1" latinLnBrk="0" hangingPunct="1">
              <a:defRPr sz="1200" kern="1200">
                <a:solidFill>
                  <a:schemeClr val="bg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026F98-229B-48B0-BECF-EA1F5459ACF1}" type="slidenum">
              <a:rPr lang="en-US" smtClean="0"/>
              <a:pPr/>
              <a:t>‹#›</a:t>
            </a:fld>
            <a:endParaRPr lang="en-US"/>
          </a:p>
        </p:txBody>
      </p:sp>
      <p:sp>
        <p:nvSpPr>
          <p:cNvPr id="13" name="Rectangle 12">
            <a:extLst>
              <a:ext uri="{FF2B5EF4-FFF2-40B4-BE49-F238E27FC236}">
                <a16:creationId xmlns:a16="http://schemas.microsoft.com/office/drawing/2014/main" id="{17449AD0-0ADF-4F42-A07C-B58C33CCA31A}"/>
              </a:ext>
            </a:extLst>
          </p:cNvPr>
          <p:cNvSpPr/>
          <p:nvPr userDrawn="1"/>
        </p:nvSpPr>
        <p:spPr>
          <a:xfrm>
            <a:off x="0" y="5894736"/>
            <a:ext cx="217714" cy="9632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CDC Project Firstline">
            <a:extLst>
              <a:ext uri="{FF2B5EF4-FFF2-40B4-BE49-F238E27FC236}">
                <a16:creationId xmlns:a16="http://schemas.microsoft.com/office/drawing/2014/main" id="{2C2A5AE3-75A6-4DBF-A687-AF1CEC762F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5893" y="5967785"/>
            <a:ext cx="2161697" cy="811200"/>
          </a:xfrm>
          <a:prstGeom prst="rect">
            <a:avLst/>
          </a:prstGeom>
        </p:spPr>
      </p:pic>
      <p:pic>
        <p:nvPicPr>
          <p:cNvPr id="15" name="Picture 14" descr="Minnesota Department of Health">
            <a:extLst>
              <a:ext uri="{FF2B5EF4-FFF2-40B4-BE49-F238E27FC236}">
                <a16:creationId xmlns:a16="http://schemas.microsoft.com/office/drawing/2014/main" id="{76EDC7CF-8E3C-4F1C-B344-7DA9D3E57CA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179823" y="6093408"/>
            <a:ext cx="815767" cy="561052"/>
          </a:xfrm>
          <a:prstGeom prst="rect">
            <a:avLst/>
          </a:prstGeom>
        </p:spPr>
      </p:pic>
    </p:spTree>
    <p:extLst>
      <p:ext uri="{BB962C8B-B14F-4D97-AF65-F5344CB8AC3E}">
        <p14:creationId xmlns:p14="http://schemas.microsoft.com/office/powerpoint/2010/main" val="37180247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cSld name="Ques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8143-8616-4D2D-B87D-C6BB3694FC57}"/>
              </a:ext>
            </a:extLst>
          </p:cNvPr>
          <p:cNvSpPr>
            <a:spLocks noGrp="1"/>
          </p:cNvSpPr>
          <p:nvPr>
            <p:ph type="title"/>
          </p:nvPr>
        </p:nvSpPr>
        <p:spPr>
          <a:xfrm>
            <a:off x="1119116" y="625268"/>
            <a:ext cx="5636526" cy="1622431"/>
          </a:xfrm>
        </p:spPr>
        <p:txBody>
          <a:bodyPr anchor="b">
            <a:normAutofit/>
          </a:bodyPr>
          <a:lstStyle>
            <a:lvl1pPr>
              <a:defRPr sz="3600" cap="none">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2E01914-28CA-4A3E-AD77-250F51D131CE}"/>
              </a:ext>
            </a:extLst>
          </p:cNvPr>
          <p:cNvSpPr>
            <a:spLocks noGrp="1"/>
          </p:cNvSpPr>
          <p:nvPr>
            <p:ph idx="1"/>
          </p:nvPr>
        </p:nvSpPr>
        <p:spPr>
          <a:xfrm>
            <a:off x="1119114" y="2670143"/>
            <a:ext cx="5636527" cy="2610566"/>
          </a:xfrm>
        </p:spPr>
        <p:txBody>
          <a:bodyPr/>
          <a:lstStyle>
            <a:lvl1pPr marL="341313" indent="-341313">
              <a:buClr>
                <a:schemeClr val="bg1"/>
              </a:buClr>
              <a:buSzPct val="105000"/>
              <a:defRPr sz="3200">
                <a:solidFill>
                  <a:schemeClr val="bg1"/>
                </a:solidFill>
              </a:defRPr>
            </a:lvl1pPr>
            <a:lvl2pPr marL="804863" indent="-347663">
              <a:defRPr sz="3200">
                <a:solidFill>
                  <a:schemeClr val="bg1"/>
                </a:solidFill>
              </a:defRPr>
            </a:lvl2pPr>
            <a:lvl3pPr marL="1255713" indent="-341313">
              <a:defRPr sz="3200">
                <a:solidFill>
                  <a:schemeClr val="bg1"/>
                </a:solidFill>
              </a:defRPr>
            </a:lvl3pPr>
            <a:lvl4pPr>
              <a:defRPr sz="3200">
                <a:solidFill>
                  <a:schemeClr val="bg1"/>
                </a:solidFill>
              </a:defRPr>
            </a:lvl4pPr>
            <a:lvl5pPr>
              <a:defRPr sz="3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ECE20FB3-BE2A-48A1-8D13-26439A9D6FBA}"/>
              </a:ext>
            </a:extLst>
          </p:cNvPr>
          <p:cNvSpPr>
            <a:spLocks noGrp="1"/>
          </p:cNvSpPr>
          <p:nvPr>
            <p:ph type="ftr" sz="quarter" idx="10"/>
          </p:nvPr>
        </p:nvSpPr>
        <p:spPr>
          <a:xfrm>
            <a:off x="5160187" y="6356350"/>
            <a:ext cx="5614491" cy="365125"/>
          </a:xfrm>
        </p:spPr>
        <p:txBody>
          <a:bodyPr/>
          <a:lstStyle/>
          <a:p>
            <a:r>
              <a:rPr lang="en-US"/>
              <a:t>health.state.mn.us</a:t>
            </a:r>
          </a:p>
        </p:txBody>
      </p:sp>
      <p:sp>
        <p:nvSpPr>
          <p:cNvPr id="5" name="Slide Number Placeholder 4">
            <a:extLst>
              <a:ext uri="{FF2B5EF4-FFF2-40B4-BE49-F238E27FC236}">
                <a16:creationId xmlns:a16="http://schemas.microsoft.com/office/drawing/2014/main" id="{45995049-D586-45F0-B2B7-CACA6175C312}"/>
              </a:ext>
            </a:extLst>
          </p:cNvPr>
          <p:cNvSpPr>
            <a:spLocks noGrp="1"/>
          </p:cNvSpPr>
          <p:nvPr>
            <p:ph type="sldNum" sz="quarter" idx="11"/>
          </p:nvPr>
        </p:nvSpPr>
        <p:spPr/>
        <p:txBody>
          <a:bodyPr/>
          <a:lstStyle/>
          <a:p>
            <a:fld id="{FDC91213-4F0D-479E-AE4A-9B176DFAB61C}" type="slidenum">
              <a:rPr lang="en-US" smtClean="0"/>
              <a:pPr/>
              <a:t>‹#›</a:t>
            </a:fld>
            <a:endParaRPr lang="en-US"/>
          </a:p>
        </p:txBody>
      </p:sp>
      <p:grpSp>
        <p:nvGrpSpPr>
          <p:cNvPr id="11" name="Group 10">
            <a:extLst>
              <a:ext uri="{FF2B5EF4-FFF2-40B4-BE49-F238E27FC236}">
                <a16:creationId xmlns:a16="http://schemas.microsoft.com/office/drawing/2014/main" id="{4E1E3CF1-0E02-E402-60D7-5B1C97FC82F1}"/>
              </a:ext>
            </a:extLst>
          </p:cNvPr>
          <p:cNvGrpSpPr/>
          <p:nvPr userDrawn="1"/>
        </p:nvGrpSpPr>
        <p:grpSpPr>
          <a:xfrm>
            <a:off x="706966" y="5865592"/>
            <a:ext cx="3258945" cy="761694"/>
            <a:chOff x="284218" y="5959781"/>
            <a:chExt cx="3590444" cy="839174"/>
          </a:xfrm>
        </p:grpSpPr>
        <p:pic>
          <p:nvPicPr>
            <p:cNvPr id="12" name="Picture 11" descr="Logo&#10;&#10;Description automatically generated">
              <a:extLst>
                <a:ext uri="{FF2B5EF4-FFF2-40B4-BE49-F238E27FC236}">
                  <a16:creationId xmlns:a16="http://schemas.microsoft.com/office/drawing/2014/main" id="{075D047B-268B-CACE-F47B-5A3B4E4344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4218" y="5959781"/>
              <a:ext cx="1334376" cy="839174"/>
            </a:xfrm>
            <a:prstGeom prst="rect">
              <a:avLst/>
            </a:prstGeom>
          </p:spPr>
        </p:pic>
        <p:grpSp>
          <p:nvGrpSpPr>
            <p:cNvPr id="13" name="Group 12">
              <a:extLst>
                <a:ext uri="{FF2B5EF4-FFF2-40B4-BE49-F238E27FC236}">
                  <a16:creationId xmlns:a16="http://schemas.microsoft.com/office/drawing/2014/main" id="{CCFE4014-0DC6-1F7A-8A1C-DF129923EFC4}"/>
                </a:ext>
              </a:extLst>
            </p:cNvPr>
            <p:cNvGrpSpPr/>
            <p:nvPr userDrawn="1"/>
          </p:nvGrpSpPr>
          <p:grpSpPr>
            <a:xfrm>
              <a:off x="1712963" y="5967785"/>
              <a:ext cx="2161699" cy="811200"/>
              <a:chOff x="1712963" y="5967785"/>
              <a:chExt cx="2161699" cy="811200"/>
            </a:xfrm>
          </p:grpSpPr>
          <p:pic>
            <p:nvPicPr>
              <p:cNvPr id="14" name="Picture 13" descr="Text&#10;&#10;Description automatically generated">
                <a:extLst>
                  <a:ext uri="{FF2B5EF4-FFF2-40B4-BE49-F238E27FC236}">
                    <a16:creationId xmlns:a16="http://schemas.microsoft.com/office/drawing/2014/main" id="{24447E53-0E6C-D234-C5C2-9712BDF9688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64483"/>
              <a:stretch/>
            </p:blipFill>
            <p:spPr>
              <a:xfrm>
                <a:off x="1712963" y="5967785"/>
                <a:ext cx="767780" cy="811200"/>
              </a:xfrm>
              <a:prstGeom prst="rect">
                <a:avLst/>
              </a:prstGeom>
            </p:spPr>
          </p:pic>
          <p:pic>
            <p:nvPicPr>
              <p:cNvPr id="15" name="Picture 14" descr="Text&#10;&#10;Description automatically generated">
                <a:extLst>
                  <a:ext uri="{FF2B5EF4-FFF2-40B4-BE49-F238E27FC236}">
                    <a16:creationId xmlns:a16="http://schemas.microsoft.com/office/drawing/2014/main" id="{EA764B55-E55B-A547-6EB5-ACBAD1B5EBF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35517" b="29777"/>
              <a:stretch/>
            </p:blipFill>
            <p:spPr>
              <a:xfrm>
                <a:off x="2480746" y="5967785"/>
                <a:ext cx="1393916" cy="569649"/>
              </a:xfrm>
              <a:prstGeom prst="rect">
                <a:avLst/>
              </a:prstGeom>
            </p:spPr>
          </p:pic>
        </p:grpSp>
      </p:grpSp>
      <p:pic>
        <p:nvPicPr>
          <p:cNvPr id="16" name="Picture 15" descr="Minnesota Department of Health">
            <a:extLst>
              <a:ext uri="{FF2B5EF4-FFF2-40B4-BE49-F238E27FC236}">
                <a16:creationId xmlns:a16="http://schemas.microsoft.com/office/drawing/2014/main" id="{A3007E6E-36F7-B300-71FD-F33ED661596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155166" y="5960482"/>
            <a:ext cx="815767" cy="561052"/>
          </a:xfrm>
          <a:prstGeom prst="rect">
            <a:avLst/>
          </a:prstGeom>
        </p:spPr>
      </p:pic>
    </p:spTree>
    <p:extLst>
      <p:ext uri="{BB962C8B-B14F-4D97-AF65-F5344CB8AC3E}">
        <p14:creationId xmlns:p14="http://schemas.microsoft.com/office/powerpoint/2010/main" val="3331542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cSld name="Section Header">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25EFE-322C-49C8-9D66-455432F065AC}"/>
              </a:ext>
            </a:extLst>
          </p:cNvPr>
          <p:cNvSpPr>
            <a:spLocks noGrp="1"/>
          </p:cNvSpPr>
          <p:nvPr>
            <p:ph type="title"/>
          </p:nvPr>
        </p:nvSpPr>
        <p:spPr>
          <a:xfrm>
            <a:off x="831850" y="1709738"/>
            <a:ext cx="10515600" cy="2852737"/>
          </a:xfrm>
        </p:spPr>
        <p:txBody>
          <a:bodyPr anchor="b"/>
          <a:lstStyle>
            <a:lvl1pPr>
              <a:defRPr sz="48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E2D5304B-1AEE-4189-B142-1C2790A766E7}"/>
              </a:ext>
            </a:extLst>
          </p:cNvPr>
          <p:cNvSpPr>
            <a:spLocks noGrp="1"/>
          </p:cNvSpPr>
          <p:nvPr>
            <p:ph type="body" idx="1"/>
          </p:nvPr>
        </p:nvSpPr>
        <p:spPr>
          <a:xfrm>
            <a:off x="831850" y="4589463"/>
            <a:ext cx="10515600" cy="1004513"/>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7021237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10" Type="http://schemas.openxmlformats.org/officeDocument/2006/relationships/image" Target="../media/image5.png"/><Relationship Id="rId4" Type="http://schemas.openxmlformats.org/officeDocument/2006/relationships/slideLayout" Target="../slideLayouts/slideLayout10.xml"/><Relationship Id="rId9"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image" Target="../media/image5.png"/><Relationship Id="rId5" Type="http://schemas.openxmlformats.org/officeDocument/2006/relationships/slideLayout" Target="../slideLayouts/slideLayout18.xml"/><Relationship Id="rId10" Type="http://schemas.openxmlformats.org/officeDocument/2006/relationships/image" Target="../media/image4.png"/><Relationship Id="rId4" Type="http://schemas.openxmlformats.org/officeDocument/2006/relationships/slideLayout" Target="../slideLayouts/slideLayout17.xml"/><Relationship Id="rId9" Type="http://schemas.openxmlformats.org/officeDocument/2006/relationships/image" Target="../media/image8.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23.xml"/><Relationship Id="rId7" Type="http://schemas.openxmlformats.org/officeDocument/2006/relationships/theme" Target="../theme/theme4.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 Id="rId9"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bwMode="black">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r>
              <a:rPr lang="en-US"/>
              <a:t>8/29/2023</a:t>
            </a:r>
          </a:p>
        </p:txBody>
      </p:sp>
      <p:sp>
        <p:nvSpPr>
          <p:cNvPr id="12"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6"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306339243"/>
      </p:ext>
    </p:extLst>
  </p:cSld>
  <p:clrMap bg1="lt1" tx1="dk1" bg2="lt2" tx2="dk2" accent1="accent1" accent2="accent2" accent3="accent3" accent4="accent4" accent5="accent5" accent6="accent6" hlink="hlink" folHlink="folHlink"/>
  <p:sldLayoutIdLst>
    <p:sldLayoutId id="2147483662" r:id="rId1"/>
    <p:sldLayoutId id="2147483665" r:id="rId2"/>
    <p:sldLayoutId id="2147483666" r:id="rId3"/>
    <p:sldLayoutId id="2147483667" r:id="rId4"/>
    <p:sldLayoutId id="2147483668" r:id="rId5"/>
    <p:sldLayoutId id="2147483699" r:id="rId6"/>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301E846-8622-4AEB-BDFF-34D670A3E469}"/>
              </a:ext>
            </a:extLst>
          </p:cNvPr>
          <p:cNvSpPr/>
          <p:nvPr/>
        </p:nvSpPr>
        <p:spPr>
          <a:xfrm>
            <a:off x="0" y="5894736"/>
            <a:ext cx="12192000" cy="9632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991C2E39-81A1-4664-BB51-1CA2B869B103}"/>
              </a:ext>
            </a:extLst>
          </p:cNvPr>
          <p:cNvSpPr>
            <a:spLocks noGrp="1"/>
          </p:cNvSpPr>
          <p:nvPr>
            <p:ph type="title"/>
          </p:nvPr>
        </p:nvSpPr>
        <p:spPr>
          <a:xfrm>
            <a:off x="838200" y="633762"/>
            <a:ext cx="10515600" cy="702457"/>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06C1C455-AA5E-419F-B62C-4ED87EAE3D69}"/>
              </a:ext>
            </a:extLst>
          </p:cNvPr>
          <p:cNvSpPr>
            <a:spLocks noGrp="1"/>
          </p:cNvSpPr>
          <p:nvPr>
            <p:ph type="body" idx="1"/>
          </p:nvPr>
        </p:nvSpPr>
        <p:spPr>
          <a:xfrm>
            <a:off x="838200" y="1417320"/>
            <a:ext cx="10515600" cy="4317999"/>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Slide Number Placeholder 5">
            <a:extLst>
              <a:ext uri="{FF2B5EF4-FFF2-40B4-BE49-F238E27FC236}">
                <a16:creationId xmlns:a16="http://schemas.microsoft.com/office/drawing/2014/main" id="{966D56BE-9265-4448-927D-6C2385056E16}"/>
              </a:ext>
            </a:extLst>
          </p:cNvPr>
          <p:cNvSpPr txBox="1">
            <a:spLocks/>
          </p:cNvSpPr>
          <p:nvPr/>
        </p:nvSpPr>
        <p:spPr>
          <a:xfrm>
            <a:off x="11353800" y="6449088"/>
            <a:ext cx="620486" cy="276999"/>
          </a:xfrm>
          <a:prstGeom prst="rect">
            <a:avLst/>
          </a:prstGeom>
        </p:spPr>
        <p:txBody>
          <a:bodyPr vert="horz" lIns="91440" tIns="45720" rIns="91440" bIns="45720" rtlCol="0" anchor="t"/>
          <a:lstStyle>
            <a:defPPr>
              <a:defRPr lang="en-US"/>
            </a:defPPr>
            <a:lvl1pPr marL="0" algn="r" defTabSz="914400" rtl="0" eaLnBrk="1" latinLnBrk="0" hangingPunct="1">
              <a:defRPr sz="1200" kern="1200">
                <a:solidFill>
                  <a:schemeClr val="bg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026F98-229B-48B0-BECF-EA1F5459ACF1}" type="slidenum">
              <a:rPr lang="en-US" smtClean="0"/>
              <a:pPr/>
              <a:t>‹#›</a:t>
            </a:fld>
            <a:endParaRPr lang="en-US"/>
          </a:p>
        </p:txBody>
      </p:sp>
      <p:pic>
        <p:nvPicPr>
          <p:cNvPr id="9" name="Picture 8" descr="CDC Project Firstline">
            <a:extLst>
              <a:ext uri="{FF2B5EF4-FFF2-40B4-BE49-F238E27FC236}">
                <a16:creationId xmlns:a16="http://schemas.microsoft.com/office/drawing/2014/main" id="{A7EB2454-E3C1-4535-8069-1A633A201F19}"/>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65893" y="5967785"/>
            <a:ext cx="2161697" cy="811200"/>
          </a:xfrm>
          <a:prstGeom prst="rect">
            <a:avLst/>
          </a:prstGeom>
        </p:spPr>
      </p:pic>
      <p:pic>
        <p:nvPicPr>
          <p:cNvPr id="10" name="Picture 9" descr="Minnesota Department of Health">
            <a:extLst>
              <a:ext uri="{FF2B5EF4-FFF2-40B4-BE49-F238E27FC236}">
                <a16:creationId xmlns:a16="http://schemas.microsoft.com/office/drawing/2014/main" id="{EC9AAE2E-84F8-49BF-BDEB-EDDC2CF9F5BC}"/>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3179823" y="6093408"/>
            <a:ext cx="815767" cy="561052"/>
          </a:xfrm>
          <a:prstGeom prst="rect">
            <a:avLst/>
          </a:prstGeom>
        </p:spPr>
      </p:pic>
    </p:spTree>
    <p:extLst>
      <p:ext uri="{BB962C8B-B14F-4D97-AF65-F5344CB8AC3E}">
        <p14:creationId xmlns:p14="http://schemas.microsoft.com/office/powerpoint/2010/main" val="2564207496"/>
      </p:ext>
    </p:extLst>
  </p:cSld>
  <p:clrMap bg1="lt1" tx1="dk1" bg2="lt2" tx2="dk2" accent1="accent1" accent2="accent2" accent3="accent3" accent4="accent4" accent5="accent5" accent6="accent6" hlink="hlink" folHlink="folHlink"/>
  <p:sldLayoutIdLst>
    <p:sldLayoutId id="2147483732" r:id="rId1"/>
    <p:sldLayoutId id="2147483721" r:id="rId2"/>
    <p:sldLayoutId id="2147483733" r:id="rId3"/>
    <p:sldLayoutId id="2147483755" r:id="rId4"/>
    <p:sldLayoutId id="2147483764" r:id="rId5"/>
    <p:sldLayoutId id="2147483813" r:id="rId6"/>
    <p:sldLayoutId id="2147483817" r:id="rId7"/>
  </p:sldLayoutIdLst>
  <p:hf hdr="0"/>
  <p:txStyles>
    <p:titleStyle>
      <a:lvl1pPr algn="l" defTabSz="914400" rtl="0" eaLnBrk="1" latinLnBrk="0" hangingPunct="1">
        <a:lnSpc>
          <a:spcPct val="90000"/>
        </a:lnSpc>
        <a:spcBef>
          <a:spcPct val="0"/>
        </a:spcBef>
        <a:buNone/>
        <a:defRPr sz="3000" b="1" kern="1200" cap="none" baseline="0">
          <a:solidFill>
            <a:schemeClr val="accent4"/>
          </a:solidFill>
          <a:latin typeface="Century Gothic" panose="020B0502020202020204" pitchFamily="34" charset="0"/>
          <a:ea typeface="+mj-ea"/>
          <a:cs typeface="+mj-cs"/>
        </a:defRPr>
      </a:lvl1pPr>
    </p:titleStyle>
    <p:bodyStyle>
      <a:lvl1pPr marL="228600" indent="-228600" algn="l" defTabSz="914400" rtl="0" eaLnBrk="1" latinLnBrk="0" hangingPunct="1">
        <a:lnSpc>
          <a:spcPct val="95000"/>
        </a:lnSpc>
        <a:spcBef>
          <a:spcPts val="12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5000"/>
        </a:lnSpc>
        <a:spcBef>
          <a:spcPts val="500"/>
        </a:spcBef>
        <a:buClrTx/>
        <a:buSzPct val="90000"/>
        <a:buFont typeface="Wingdings" panose="05000000000000000000" pitchFamily="2" charset="2"/>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5000"/>
        </a:lnSpc>
        <a:spcBef>
          <a:spcPts val="500"/>
        </a:spcBef>
        <a:buFont typeface="Courier New" panose="02070309020205020404" pitchFamily="49" charset="0"/>
        <a:buChar char="o"/>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5000"/>
        </a:lnSpc>
        <a:spcBef>
          <a:spcPts val="500"/>
        </a:spcBef>
        <a:buFont typeface="Century Gothic" panose="020B0502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5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301E846-8622-4AEB-BDFF-34D670A3E469}"/>
              </a:ext>
            </a:extLst>
          </p:cNvPr>
          <p:cNvSpPr/>
          <p:nvPr/>
        </p:nvSpPr>
        <p:spPr>
          <a:xfrm>
            <a:off x="0" y="5894736"/>
            <a:ext cx="12192000" cy="9632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991C2E39-81A1-4664-BB51-1CA2B869B103}"/>
              </a:ext>
            </a:extLst>
          </p:cNvPr>
          <p:cNvSpPr>
            <a:spLocks noGrp="1"/>
          </p:cNvSpPr>
          <p:nvPr>
            <p:ph type="title"/>
          </p:nvPr>
        </p:nvSpPr>
        <p:spPr>
          <a:xfrm>
            <a:off x="838200" y="633762"/>
            <a:ext cx="10515600" cy="702457"/>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06C1C455-AA5E-419F-B62C-4ED87EAE3D69}"/>
              </a:ext>
            </a:extLst>
          </p:cNvPr>
          <p:cNvSpPr>
            <a:spLocks noGrp="1"/>
          </p:cNvSpPr>
          <p:nvPr>
            <p:ph type="body" idx="1"/>
          </p:nvPr>
        </p:nvSpPr>
        <p:spPr>
          <a:xfrm>
            <a:off x="838200" y="1417320"/>
            <a:ext cx="10515600" cy="4317999"/>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extBox 28">
            <a:extLst>
              <a:ext uri="{FF2B5EF4-FFF2-40B4-BE49-F238E27FC236}">
                <a16:creationId xmlns:a16="http://schemas.microsoft.com/office/drawing/2014/main" id="{A70DEE79-DF7B-465A-8433-170A49ABF6F9}"/>
              </a:ext>
            </a:extLst>
          </p:cNvPr>
          <p:cNvSpPr txBox="1"/>
          <p:nvPr/>
        </p:nvSpPr>
        <p:spPr>
          <a:xfrm>
            <a:off x="3657600" y="6449088"/>
            <a:ext cx="7418614" cy="461665"/>
          </a:xfrm>
          <a:prstGeom prst="rect">
            <a:avLst/>
          </a:prstGeom>
          <a:noFill/>
        </p:spPr>
        <p:txBody>
          <a:bodyPr wrap="square"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Century Gothic"/>
                <a:ea typeface="+mn-ea"/>
                <a:cs typeface="+mn-cs"/>
              </a:rPr>
              <a:t>Interactive Resources| Where Germs Live in Health Care</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bg1"/>
              </a:solidFill>
              <a:effectLst/>
              <a:uLnTx/>
              <a:uFillTx/>
              <a:latin typeface="Century Gothic"/>
              <a:ea typeface="+mn-ea"/>
              <a:cs typeface="+mn-cs"/>
            </a:endParaRPr>
          </a:p>
        </p:txBody>
      </p:sp>
      <p:sp>
        <p:nvSpPr>
          <p:cNvPr id="32" name="Slide Number Placeholder 5">
            <a:extLst>
              <a:ext uri="{FF2B5EF4-FFF2-40B4-BE49-F238E27FC236}">
                <a16:creationId xmlns:a16="http://schemas.microsoft.com/office/drawing/2014/main" id="{966D56BE-9265-4448-927D-6C2385056E16}"/>
              </a:ext>
            </a:extLst>
          </p:cNvPr>
          <p:cNvSpPr txBox="1">
            <a:spLocks/>
          </p:cNvSpPr>
          <p:nvPr/>
        </p:nvSpPr>
        <p:spPr>
          <a:xfrm>
            <a:off x="11353800" y="6449088"/>
            <a:ext cx="620486" cy="276999"/>
          </a:xfrm>
          <a:prstGeom prst="rect">
            <a:avLst/>
          </a:prstGeom>
        </p:spPr>
        <p:txBody>
          <a:bodyPr vert="horz" lIns="91440" tIns="45720" rIns="91440" bIns="45720" rtlCol="0" anchor="t"/>
          <a:lstStyle>
            <a:defPPr>
              <a:defRPr lang="en-US"/>
            </a:defPPr>
            <a:lvl1pPr marL="0" algn="r" defTabSz="914400" rtl="0" eaLnBrk="1" latinLnBrk="0" hangingPunct="1">
              <a:defRPr sz="1200" kern="1200">
                <a:solidFill>
                  <a:schemeClr val="bg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026F98-229B-48B0-BECF-EA1F5459ACF1}" type="slidenum">
              <a:rPr lang="en-US" smtClean="0"/>
              <a:pPr/>
              <a:t>‹#›</a:t>
            </a:fld>
            <a:endParaRPr lang="en-US"/>
          </a:p>
        </p:txBody>
      </p:sp>
      <p:grpSp>
        <p:nvGrpSpPr>
          <p:cNvPr id="5" name="Group 4">
            <a:extLst>
              <a:ext uri="{FF2B5EF4-FFF2-40B4-BE49-F238E27FC236}">
                <a16:creationId xmlns:a16="http://schemas.microsoft.com/office/drawing/2014/main" id="{3E71A8B0-BD0A-81F1-FD2D-7F224FDF6C79}"/>
              </a:ext>
            </a:extLst>
          </p:cNvPr>
          <p:cNvGrpSpPr/>
          <p:nvPr userDrawn="1"/>
        </p:nvGrpSpPr>
        <p:grpSpPr>
          <a:xfrm>
            <a:off x="365894" y="6001056"/>
            <a:ext cx="3325446" cy="761694"/>
            <a:chOff x="284218" y="5959781"/>
            <a:chExt cx="3663713" cy="839174"/>
          </a:xfrm>
        </p:grpSpPr>
        <p:pic>
          <p:nvPicPr>
            <p:cNvPr id="6" name="Picture 5" descr="Logo&#10;&#10;Description automatically generated">
              <a:extLst>
                <a:ext uri="{FF2B5EF4-FFF2-40B4-BE49-F238E27FC236}">
                  <a16:creationId xmlns:a16="http://schemas.microsoft.com/office/drawing/2014/main" id="{A5D14E53-501B-4F70-359B-2BAE20B9A694}"/>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84218" y="5959781"/>
              <a:ext cx="1334376" cy="839174"/>
            </a:xfrm>
            <a:prstGeom prst="rect">
              <a:avLst/>
            </a:prstGeom>
          </p:spPr>
        </p:pic>
        <p:grpSp>
          <p:nvGrpSpPr>
            <p:cNvPr id="7" name="Group 6">
              <a:extLst>
                <a:ext uri="{FF2B5EF4-FFF2-40B4-BE49-F238E27FC236}">
                  <a16:creationId xmlns:a16="http://schemas.microsoft.com/office/drawing/2014/main" id="{2F6CE97A-823F-01B1-95AF-A739304BEC81}"/>
                </a:ext>
              </a:extLst>
            </p:cNvPr>
            <p:cNvGrpSpPr/>
            <p:nvPr userDrawn="1"/>
          </p:nvGrpSpPr>
          <p:grpSpPr>
            <a:xfrm>
              <a:off x="1786235" y="5967785"/>
              <a:ext cx="2161696" cy="811200"/>
              <a:chOff x="1786235" y="5967785"/>
              <a:chExt cx="2161696" cy="811200"/>
            </a:xfrm>
          </p:grpSpPr>
          <p:pic>
            <p:nvPicPr>
              <p:cNvPr id="9" name="Picture 8" descr="Text&#10;&#10;Description automatically generated">
                <a:extLst>
                  <a:ext uri="{FF2B5EF4-FFF2-40B4-BE49-F238E27FC236}">
                    <a16:creationId xmlns:a16="http://schemas.microsoft.com/office/drawing/2014/main" id="{E811A805-24E2-37FB-8871-F3375F9EE89C}"/>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r="64483"/>
              <a:stretch/>
            </p:blipFill>
            <p:spPr>
              <a:xfrm>
                <a:off x="1786235" y="5967785"/>
                <a:ext cx="767780" cy="811200"/>
              </a:xfrm>
              <a:prstGeom prst="rect">
                <a:avLst/>
              </a:prstGeom>
            </p:spPr>
          </p:pic>
          <p:pic>
            <p:nvPicPr>
              <p:cNvPr id="10" name="Picture 9" descr="Text&#10;&#10;Description automatically generated">
                <a:extLst>
                  <a:ext uri="{FF2B5EF4-FFF2-40B4-BE49-F238E27FC236}">
                    <a16:creationId xmlns:a16="http://schemas.microsoft.com/office/drawing/2014/main" id="{793810B5-A01F-F74E-4DAE-144552398BFD}"/>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35517" b="29777"/>
              <a:stretch/>
            </p:blipFill>
            <p:spPr>
              <a:xfrm>
                <a:off x="2554015" y="5967785"/>
                <a:ext cx="1393916" cy="569649"/>
              </a:xfrm>
              <a:prstGeom prst="rect">
                <a:avLst/>
              </a:prstGeom>
            </p:spPr>
          </p:pic>
        </p:grpSp>
      </p:grpSp>
      <p:pic>
        <p:nvPicPr>
          <p:cNvPr id="11" name="Picture 10" descr="Minnesota Department of Health">
            <a:extLst>
              <a:ext uri="{FF2B5EF4-FFF2-40B4-BE49-F238E27FC236}">
                <a16:creationId xmlns:a16="http://schemas.microsoft.com/office/drawing/2014/main" id="{462B7E1E-6551-DC0D-A737-76D04CB97030}"/>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3858980" y="6095842"/>
            <a:ext cx="815767" cy="561052"/>
          </a:xfrm>
          <a:prstGeom prst="rect">
            <a:avLst/>
          </a:prstGeom>
        </p:spPr>
      </p:pic>
    </p:spTree>
    <p:extLst>
      <p:ext uri="{BB962C8B-B14F-4D97-AF65-F5344CB8AC3E}">
        <p14:creationId xmlns:p14="http://schemas.microsoft.com/office/powerpoint/2010/main" val="645255314"/>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5" r:id="rId5"/>
    <p:sldLayoutId id="2147483842" r:id="rId6"/>
    <p:sldLayoutId id="2147483843" r:id="rId7"/>
  </p:sldLayoutIdLst>
  <p:hf hdr="0"/>
  <p:txStyles>
    <p:titleStyle>
      <a:lvl1pPr algn="l" defTabSz="914400" rtl="0" eaLnBrk="1" latinLnBrk="0" hangingPunct="1">
        <a:lnSpc>
          <a:spcPct val="90000"/>
        </a:lnSpc>
        <a:spcBef>
          <a:spcPct val="0"/>
        </a:spcBef>
        <a:buNone/>
        <a:defRPr sz="3000" b="1" kern="1200" cap="none" baseline="0">
          <a:solidFill>
            <a:schemeClr val="accent4"/>
          </a:solidFill>
          <a:latin typeface="Century Gothic" panose="020B0502020202020204" pitchFamily="34" charset="0"/>
          <a:ea typeface="+mj-ea"/>
          <a:cs typeface="+mj-cs"/>
        </a:defRPr>
      </a:lvl1pPr>
    </p:titleStyle>
    <p:bodyStyle>
      <a:lvl1pPr marL="228600" indent="-228600" algn="l" defTabSz="914400" rtl="0" eaLnBrk="1" latinLnBrk="0" hangingPunct="1">
        <a:lnSpc>
          <a:spcPct val="95000"/>
        </a:lnSpc>
        <a:spcBef>
          <a:spcPts val="12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5000"/>
        </a:lnSpc>
        <a:spcBef>
          <a:spcPts val="500"/>
        </a:spcBef>
        <a:buClrTx/>
        <a:buSzPct val="90000"/>
        <a:buFont typeface="Wingdings" panose="05000000000000000000" pitchFamily="2" charset="2"/>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5000"/>
        </a:lnSpc>
        <a:spcBef>
          <a:spcPts val="500"/>
        </a:spcBef>
        <a:buFont typeface="Courier New" panose="02070309020205020404" pitchFamily="49" charset="0"/>
        <a:buChar char="o"/>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5000"/>
        </a:lnSpc>
        <a:spcBef>
          <a:spcPts val="500"/>
        </a:spcBef>
        <a:buFont typeface="Century Gothic" panose="020B0502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5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301E846-8622-4AEB-BDFF-34D670A3E469}"/>
              </a:ext>
            </a:extLst>
          </p:cNvPr>
          <p:cNvSpPr/>
          <p:nvPr/>
        </p:nvSpPr>
        <p:spPr>
          <a:xfrm>
            <a:off x="0" y="5894736"/>
            <a:ext cx="12192000" cy="9632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991C2E39-81A1-4664-BB51-1CA2B869B103}"/>
              </a:ext>
            </a:extLst>
          </p:cNvPr>
          <p:cNvSpPr>
            <a:spLocks noGrp="1"/>
          </p:cNvSpPr>
          <p:nvPr>
            <p:ph type="title"/>
          </p:nvPr>
        </p:nvSpPr>
        <p:spPr>
          <a:xfrm>
            <a:off x="838200" y="633762"/>
            <a:ext cx="10515600" cy="702457"/>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06C1C455-AA5E-419F-B62C-4ED87EAE3D69}"/>
              </a:ext>
            </a:extLst>
          </p:cNvPr>
          <p:cNvSpPr>
            <a:spLocks noGrp="1"/>
          </p:cNvSpPr>
          <p:nvPr>
            <p:ph type="body" idx="1"/>
          </p:nvPr>
        </p:nvSpPr>
        <p:spPr>
          <a:xfrm>
            <a:off x="838200" y="1417320"/>
            <a:ext cx="10515600" cy="4317999"/>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extBox 28">
            <a:extLst>
              <a:ext uri="{FF2B5EF4-FFF2-40B4-BE49-F238E27FC236}">
                <a16:creationId xmlns:a16="http://schemas.microsoft.com/office/drawing/2014/main" id="{A70DEE79-DF7B-465A-8433-170A49ABF6F9}"/>
              </a:ext>
            </a:extLst>
          </p:cNvPr>
          <p:cNvSpPr txBox="1"/>
          <p:nvPr/>
        </p:nvSpPr>
        <p:spPr>
          <a:xfrm>
            <a:off x="3657600" y="6449088"/>
            <a:ext cx="7418614" cy="461665"/>
          </a:xfrm>
          <a:prstGeom prst="rect">
            <a:avLst/>
          </a:prstGeom>
          <a:noFill/>
        </p:spPr>
        <p:txBody>
          <a:bodyPr wrap="square"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Century Gothic"/>
                <a:ea typeface="+mn-ea"/>
                <a:cs typeface="+mn-cs"/>
              </a:rPr>
              <a:t>Interactive Resources| What’s Wrong with this Picture: Outpatient Exam Room</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bg1"/>
              </a:solidFill>
              <a:effectLst/>
              <a:uLnTx/>
              <a:uFillTx/>
              <a:latin typeface="Century Gothic"/>
              <a:ea typeface="+mn-ea"/>
              <a:cs typeface="+mn-cs"/>
            </a:endParaRPr>
          </a:p>
        </p:txBody>
      </p:sp>
      <p:sp>
        <p:nvSpPr>
          <p:cNvPr id="32" name="Slide Number Placeholder 5">
            <a:extLst>
              <a:ext uri="{FF2B5EF4-FFF2-40B4-BE49-F238E27FC236}">
                <a16:creationId xmlns:a16="http://schemas.microsoft.com/office/drawing/2014/main" id="{966D56BE-9265-4448-927D-6C2385056E16}"/>
              </a:ext>
            </a:extLst>
          </p:cNvPr>
          <p:cNvSpPr txBox="1">
            <a:spLocks/>
          </p:cNvSpPr>
          <p:nvPr/>
        </p:nvSpPr>
        <p:spPr>
          <a:xfrm>
            <a:off x="11353800" y="6449088"/>
            <a:ext cx="620486" cy="276999"/>
          </a:xfrm>
          <a:prstGeom prst="rect">
            <a:avLst/>
          </a:prstGeom>
        </p:spPr>
        <p:txBody>
          <a:bodyPr vert="horz" lIns="91440" tIns="45720" rIns="91440" bIns="45720" rtlCol="0" anchor="t"/>
          <a:lstStyle>
            <a:defPPr>
              <a:defRPr lang="en-US"/>
            </a:defPPr>
            <a:lvl1pPr marL="0" algn="r" defTabSz="914400" rtl="0" eaLnBrk="1" latinLnBrk="0" hangingPunct="1">
              <a:defRPr sz="1200" kern="1200">
                <a:solidFill>
                  <a:schemeClr val="bg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026F98-229B-48B0-BECF-EA1F5459ACF1}" type="slidenum">
              <a:rPr lang="en-US" smtClean="0"/>
              <a:pPr/>
              <a:t>‹#›</a:t>
            </a:fld>
            <a:endParaRPr lang="en-US"/>
          </a:p>
        </p:txBody>
      </p:sp>
      <p:pic>
        <p:nvPicPr>
          <p:cNvPr id="8" name="Picture 7" descr="Text&#10;&#10;Description automatically generated">
            <a:extLst>
              <a:ext uri="{FF2B5EF4-FFF2-40B4-BE49-F238E27FC236}">
                <a16:creationId xmlns:a16="http://schemas.microsoft.com/office/drawing/2014/main" id="{01076F97-22D5-48CC-86A1-360B7A49AFEA}"/>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365893" y="5967785"/>
            <a:ext cx="2161697" cy="811200"/>
          </a:xfrm>
          <a:prstGeom prst="rect">
            <a:avLst/>
          </a:prstGeom>
        </p:spPr>
      </p:pic>
      <p:pic>
        <p:nvPicPr>
          <p:cNvPr id="4" name="Picture 3" descr="Minnesota Department of Health">
            <a:extLst>
              <a:ext uri="{FF2B5EF4-FFF2-40B4-BE49-F238E27FC236}">
                <a16:creationId xmlns:a16="http://schemas.microsoft.com/office/drawing/2014/main" id="{E8D7CF2E-AD77-72F4-BDB2-098D995279E3}"/>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179823" y="6093408"/>
            <a:ext cx="815767" cy="561052"/>
          </a:xfrm>
          <a:prstGeom prst="rect">
            <a:avLst/>
          </a:prstGeom>
        </p:spPr>
      </p:pic>
    </p:spTree>
    <p:extLst>
      <p:ext uri="{BB962C8B-B14F-4D97-AF65-F5344CB8AC3E}">
        <p14:creationId xmlns:p14="http://schemas.microsoft.com/office/powerpoint/2010/main" val="3981116182"/>
      </p:ext>
    </p:extLst>
  </p:cSld>
  <p:clrMap bg1="lt1" tx1="dk1" bg2="lt2" tx2="dk2" accent1="accent1" accent2="accent2" accent3="accent3" accent4="accent4" accent5="accent5" accent6="accent6" hlink="hlink" folHlink="folHlink"/>
  <p:sldLayoutIdLst>
    <p:sldLayoutId id="2147483848" r:id="rId1"/>
    <p:sldLayoutId id="2147483845" r:id="rId2"/>
    <p:sldLayoutId id="2147483846" r:id="rId3"/>
    <p:sldLayoutId id="2147483866" r:id="rId4"/>
    <p:sldLayoutId id="2147483870" r:id="rId5"/>
    <p:sldLayoutId id="2147483874" r:id="rId6"/>
  </p:sldLayoutIdLst>
  <p:hf sldNum="0" hdr="0" dt="0"/>
  <p:txStyles>
    <p:titleStyle>
      <a:lvl1pPr algn="l" defTabSz="914400" rtl="0" eaLnBrk="1" latinLnBrk="0" hangingPunct="1">
        <a:lnSpc>
          <a:spcPct val="90000"/>
        </a:lnSpc>
        <a:spcBef>
          <a:spcPct val="0"/>
        </a:spcBef>
        <a:buNone/>
        <a:defRPr sz="3000" b="1" kern="1200" cap="none" baseline="0">
          <a:solidFill>
            <a:schemeClr val="accent4"/>
          </a:solidFill>
          <a:latin typeface="Century Gothic" panose="020B0502020202020204" pitchFamily="34" charset="0"/>
          <a:ea typeface="+mj-ea"/>
          <a:cs typeface="+mj-cs"/>
        </a:defRPr>
      </a:lvl1pPr>
    </p:titleStyle>
    <p:bodyStyle>
      <a:lvl1pPr marL="228600" indent="-228600" algn="l" defTabSz="914400" rtl="0" eaLnBrk="1" latinLnBrk="0" hangingPunct="1">
        <a:lnSpc>
          <a:spcPct val="95000"/>
        </a:lnSpc>
        <a:spcBef>
          <a:spcPts val="12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5000"/>
        </a:lnSpc>
        <a:spcBef>
          <a:spcPts val="500"/>
        </a:spcBef>
        <a:buClrTx/>
        <a:buSzPct val="90000"/>
        <a:buFont typeface="Wingdings" panose="05000000000000000000" pitchFamily="2" charset="2"/>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5000"/>
        </a:lnSpc>
        <a:spcBef>
          <a:spcPts val="500"/>
        </a:spcBef>
        <a:buFont typeface="Courier New" panose="02070309020205020404" pitchFamily="49" charset="0"/>
        <a:buChar char="o"/>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5000"/>
        </a:lnSpc>
        <a:spcBef>
          <a:spcPts val="500"/>
        </a:spcBef>
        <a:buFont typeface="Century Gothic" panose="020B0502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5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health.state.mn.us/facilities/patientsafety/infectioncontrol/pfl/index.html"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Project.Firstline.MDH@state.mn.us"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health.state.mn.us/facilities/patientsafety/infectioncontrol/pfl/training/hhsteps.pd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cid:image001.png@01D966EE.1776C6D0" TargetMode="Externa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slide" Target="slide12.xml"/><Relationship Id="rId7" Type="http://schemas.openxmlformats.org/officeDocument/2006/relationships/slide" Target="slide7.xml"/><Relationship Id="rId12" Type="http://schemas.openxmlformats.org/officeDocument/2006/relationships/slide" Target="slide18.xml"/><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slide" Target="slide10.xml"/><Relationship Id="rId11" Type="http://schemas.openxmlformats.org/officeDocument/2006/relationships/slide" Target="slide16.xml"/><Relationship Id="rId5" Type="http://schemas.openxmlformats.org/officeDocument/2006/relationships/slide" Target="slide17.xml"/><Relationship Id="rId10" Type="http://schemas.openxmlformats.org/officeDocument/2006/relationships/slide" Target="slide9.xml"/><Relationship Id="rId4" Type="http://schemas.openxmlformats.org/officeDocument/2006/relationships/slide" Target="slide13.xml"/><Relationship Id="rId9" Type="http://schemas.openxmlformats.org/officeDocument/2006/relationships/slide" Target="slide11.xml"/></Relationships>
</file>

<file path=ppt/slides/_rels/slide15.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slide" Target="slide14.xml"/><Relationship Id="rId5" Type="http://schemas.openxmlformats.org/officeDocument/2006/relationships/image" Target="../media/image42.sv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4.svg"/><Relationship Id="rId2" Type="http://schemas.openxmlformats.org/officeDocument/2006/relationships/image" Target="../media/image45.png"/><Relationship Id="rId1" Type="http://schemas.openxmlformats.org/officeDocument/2006/relationships/slideLayout" Target="../slideLayouts/slideLayout17.xml"/><Relationship Id="rId6" Type="http://schemas.openxmlformats.org/officeDocument/2006/relationships/image" Target="../media/image43.png"/><Relationship Id="rId5" Type="http://schemas.openxmlformats.org/officeDocument/2006/relationships/slide" Target="slide14.xml"/><Relationship Id="rId4" Type="http://schemas.openxmlformats.org/officeDocument/2006/relationships/image" Target="../media/image42.svg"/></Relationships>
</file>

<file path=ppt/slides/_rels/slide17.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46.png"/><Relationship Id="rId7"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slide" Target="slide14.xml"/><Relationship Id="rId5" Type="http://schemas.openxmlformats.org/officeDocument/2006/relationships/image" Target="../media/image42.sv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1.xml"/><Relationship Id="rId1" Type="http://schemas.openxmlformats.org/officeDocument/2006/relationships/tags" Target="../tags/tag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5.xml"/><Relationship Id="rId1" Type="http://schemas.openxmlformats.org/officeDocument/2006/relationships/tags" Target="../tags/tag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6.xml"/><Relationship Id="rId1" Type="http://schemas.openxmlformats.org/officeDocument/2006/relationships/tags" Target="../tags/tag4.xml"/></Relationships>
</file>

<file path=ppt/slides/_rels/slide22.xml.rels><?xml version="1.0" encoding="UTF-8" standalone="yes"?>
<Relationships xmlns="http://schemas.openxmlformats.org/package/2006/relationships"><Relationship Id="rId3" Type="http://schemas.openxmlformats.org/officeDocument/2006/relationships/slide" Target="slide23.xml"/><Relationship Id="rId7" Type="http://schemas.openxmlformats.org/officeDocument/2006/relationships/slide" Target="slide28.xml"/><Relationship Id="rId2" Type="http://schemas.openxmlformats.org/officeDocument/2006/relationships/notesSlide" Target="../notesSlides/notesSlide11.xml"/><Relationship Id="rId1" Type="http://schemas.openxmlformats.org/officeDocument/2006/relationships/slideLayout" Target="../slideLayouts/slideLayout22.xml"/><Relationship Id="rId6" Type="http://schemas.openxmlformats.org/officeDocument/2006/relationships/slide" Target="slide26.xml"/><Relationship Id="rId5" Type="http://schemas.openxmlformats.org/officeDocument/2006/relationships/slide" Target="slide25.xml"/><Relationship Id="rId4" Type="http://schemas.openxmlformats.org/officeDocument/2006/relationships/slide" Target="slide24.xml"/></Relationships>
</file>

<file path=ppt/slides/_rels/slide23.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notesSlide" Target="../notesSlides/notesSlide12.xml"/><Relationship Id="rId1" Type="http://schemas.openxmlformats.org/officeDocument/2006/relationships/slideLayout" Target="../slideLayouts/slideLayout2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2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slide" Target="slide22.xml"/></Relationships>
</file>

<file path=ppt/slides/_rels/slide25.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notesSlide" Target="../notesSlides/notesSlide14.xml"/><Relationship Id="rId1" Type="http://schemas.openxmlformats.org/officeDocument/2006/relationships/slideLayout" Target="../slideLayouts/slideLayout23.xml"/><Relationship Id="rId6" Type="http://schemas.openxmlformats.org/officeDocument/2006/relationships/image" Target="../media/image52.png"/><Relationship Id="rId5" Type="http://schemas.openxmlformats.org/officeDocument/2006/relationships/image" Target="../media/image49.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23.xml"/><Relationship Id="rId6" Type="http://schemas.openxmlformats.org/officeDocument/2006/relationships/slide" Target="slide22.xml"/><Relationship Id="rId5" Type="http://schemas.openxmlformats.org/officeDocument/2006/relationships/image" Target="../media/image49.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5.xml"/></Relationships>
</file>

<file path=ppt/slides/_rels/slide29.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2.xml"/><Relationship Id="rId1" Type="http://schemas.openxmlformats.org/officeDocument/2006/relationships/tags" Target="../tags/tag6.xml"/><Relationship Id="rId5" Type="http://schemas.openxmlformats.org/officeDocument/2006/relationships/image" Target="../media/image57.sv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hyperlink" Target="https://www.linkedin.com/company/mnhealth/" TargetMode="External"/><Relationship Id="rId18" Type="http://schemas.openxmlformats.org/officeDocument/2006/relationships/hyperlink" Target="https://twitter.com/CDC_Firstline" TargetMode="External"/><Relationship Id="rId3" Type="http://schemas.openxmlformats.org/officeDocument/2006/relationships/image" Target="../media/image16.svg"/><Relationship Id="rId7" Type="http://schemas.openxmlformats.org/officeDocument/2006/relationships/hyperlink" Target="https://public.govdelivery.com/accounts/MNMDH/subscriber/new?topic_id=MNMDH_673" TargetMode="External"/><Relationship Id="rId12" Type="http://schemas.openxmlformats.org/officeDocument/2006/relationships/image" Target="../media/image19.png"/><Relationship Id="rId17" Type="http://schemas.openxmlformats.org/officeDocument/2006/relationships/hyperlink" Target="https://www.facebook.com/CDCProjectFirstline" TargetMode="External"/><Relationship Id="rId2" Type="http://schemas.openxmlformats.org/officeDocument/2006/relationships/image" Target="../media/image15.png"/><Relationship Id="rId16" Type="http://schemas.openxmlformats.org/officeDocument/2006/relationships/hyperlink" Target="https://www.cdc.gov/infectioncontrol/projectfirstline/index.html" TargetMode="External"/><Relationship Id="rId1" Type="http://schemas.openxmlformats.org/officeDocument/2006/relationships/slideLayout" Target="../slideLayouts/slideLayout4.xml"/><Relationship Id="rId6" Type="http://schemas.openxmlformats.org/officeDocument/2006/relationships/image" Target="../media/image59.svg"/><Relationship Id="rId11" Type="http://schemas.openxmlformats.org/officeDocument/2006/relationships/hyperlink" Target="https://twitter.com/mnhealth/" TargetMode="External"/><Relationship Id="rId5" Type="http://schemas.openxmlformats.org/officeDocument/2006/relationships/image" Target="../media/image58.png"/><Relationship Id="rId15" Type="http://schemas.openxmlformats.org/officeDocument/2006/relationships/hyperlink" Target="https://www.instagram.com/mnhealth/" TargetMode="External"/><Relationship Id="rId10" Type="http://schemas.openxmlformats.org/officeDocument/2006/relationships/image" Target="../media/image18.png"/><Relationship Id="rId19" Type="http://schemas.openxmlformats.org/officeDocument/2006/relationships/hyperlink" Target="https://tools.cdc.gov/campaignproxyservice/subscriptions.aspx?topic_id=USCDC_2104" TargetMode="External"/><Relationship Id="rId4" Type="http://schemas.openxmlformats.org/officeDocument/2006/relationships/hyperlink" Target="http://health.mn.gov/projectfirstline" TargetMode="External"/><Relationship Id="rId9" Type="http://schemas.openxmlformats.org/officeDocument/2006/relationships/hyperlink" Target="https://www.facebook.com/mnhealth/" TargetMode="External"/><Relationship Id="rId14" Type="http://schemas.openxmlformats.org/officeDocument/2006/relationships/image" Target="../media/image12.png"/></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hyperlink" Target="https://www.cdc.gov/infectioncontrol/projectfirstline/partnerships/partners.html" TargetMode="Externa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6D2D51-6F5B-3548-E912-3DE87F7FF0AA}"/>
              </a:ext>
            </a:extLst>
          </p:cNvPr>
          <p:cNvSpPr>
            <a:spLocks noGrp="1"/>
          </p:cNvSpPr>
          <p:nvPr>
            <p:ph type="ctrTitle"/>
          </p:nvPr>
        </p:nvSpPr>
        <p:spPr/>
        <p:txBody>
          <a:bodyPr/>
          <a:lstStyle/>
          <a:p>
            <a:r>
              <a:rPr lang="en-US" dirty="0"/>
              <a:t>Table Talk with MDH Project Firstline Team</a:t>
            </a:r>
          </a:p>
        </p:txBody>
      </p:sp>
      <p:sp>
        <p:nvSpPr>
          <p:cNvPr id="3" name="Text Placeholder 2">
            <a:extLst>
              <a:ext uri="{FF2B5EF4-FFF2-40B4-BE49-F238E27FC236}">
                <a16:creationId xmlns:a16="http://schemas.microsoft.com/office/drawing/2014/main" id="{09B9D68D-0549-4BF2-B6AE-C8BCEB2BFD79}"/>
              </a:ext>
            </a:extLst>
          </p:cNvPr>
          <p:cNvSpPr>
            <a:spLocks noGrp="1"/>
          </p:cNvSpPr>
          <p:nvPr>
            <p:ph type="body" sz="quarter" idx="17"/>
          </p:nvPr>
        </p:nvSpPr>
        <p:spPr/>
        <p:txBody>
          <a:bodyPr>
            <a:normAutofit/>
          </a:bodyPr>
          <a:lstStyle/>
          <a:p>
            <a:r>
              <a:rPr lang="en-US" b="0" i="0" u="none" strike="noStrike" dirty="0">
                <a:solidFill>
                  <a:srgbClr val="000000"/>
                </a:solidFill>
                <a:effectLst/>
                <a:latin typeface="Calibri" panose="020F0502020204030204" pitchFamily="34" charset="0"/>
              </a:rPr>
              <a:t>Website: </a:t>
            </a:r>
            <a:r>
              <a:rPr lang="en-US" b="0" i="0" u="sng" strike="noStrike" dirty="0">
                <a:solidFill>
                  <a:srgbClr val="003865"/>
                </a:solidFill>
                <a:effectLst/>
                <a:latin typeface="Calibri" panose="020F0502020204030204" pitchFamily="34" charset="0"/>
                <a:hlinkClick r:id="rId3"/>
              </a:rPr>
              <a:t>Project Firstline</a:t>
            </a:r>
            <a:r>
              <a:rPr lang="en-US" b="0" i="0" strike="noStrike" dirty="0">
                <a:solidFill>
                  <a:srgbClr val="003865"/>
                </a:solidFill>
                <a:effectLst/>
                <a:latin typeface="Calibri" panose="020F0502020204030204" pitchFamily="34" charset="0"/>
              </a:rPr>
              <a:t> </a:t>
            </a:r>
            <a:r>
              <a:rPr lang="en-US" dirty="0">
                <a:solidFill>
                  <a:schemeClr val="accent3"/>
                </a:solidFill>
              </a:rPr>
              <a:t>|</a:t>
            </a:r>
            <a:r>
              <a:rPr lang="en-US" dirty="0"/>
              <a:t> </a:t>
            </a:r>
            <a:r>
              <a:rPr lang="en-US" b="0" i="0" u="none" strike="noStrike" dirty="0">
                <a:solidFill>
                  <a:srgbClr val="000000"/>
                </a:solidFill>
                <a:effectLst/>
                <a:latin typeface="Calibri" panose="020F0502020204030204" pitchFamily="34" charset="0"/>
              </a:rPr>
              <a:t>Email: </a:t>
            </a:r>
            <a:r>
              <a:rPr lang="en-US" dirty="0">
                <a:solidFill>
                  <a:srgbClr val="0563C1"/>
                </a:solidFill>
                <a:hlinkClick r:id="rId4">
                  <a:extLst>
                    <a:ext uri="{A12FA001-AC4F-418D-AE19-62706E023703}">
                      <ahyp:hlinkClr xmlns:ahyp="http://schemas.microsoft.com/office/drawing/2018/hyperlinkcolor" val="tx"/>
                    </a:ext>
                  </a:extLst>
                </a:hlinkClick>
              </a:rPr>
              <a:t>Project.Firstline.MDH@state.mn.us</a:t>
            </a:r>
            <a:endParaRPr lang="en-US" b="0" i="0" u="none" strike="noStrike" dirty="0">
              <a:solidFill>
                <a:srgbClr val="000000"/>
              </a:solidFill>
              <a:effectLst/>
              <a:latin typeface="Calibri" panose="020F0502020204030204" pitchFamily="34" charset="0"/>
            </a:endParaRPr>
          </a:p>
        </p:txBody>
      </p:sp>
      <p:sp>
        <p:nvSpPr>
          <p:cNvPr id="5" name="Date Placeholder 4">
            <a:extLst>
              <a:ext uri="{FF2B5EF4-FFF2-40B4-BE49-F238E27FC236}">
                <a16:creationId xmlns:a16="http://schemas.microsoft.com/office/drawing/2014/main" id="{1A84D165-BD0D-1A1B-102F-A63F50629F5B}"/>
              </a:ext>
            </a:extLst>
          </p:cNvPr>
          <p:cNvSpPr>
            <a:spLocks noGrp="1"/>
          </p:cNvSpPr>
          <p:nvPr>
            <p:ph type="dt" sz="half" idx="15"/>
          </p:nvPr>
        </p:nvSpPr>
        <p:spPr/>
        <p:txBody>
          <a:bodyPr/>
          <a:lstStyle/>
          <a:p>
            <a:r>
              <a:rPr lang="en-US"/>
              <a:t>8/29/2023</a:t>
            </a:r>
          </a:p>
        </p:txBody>
      </p:sp>
      <p:sp>
        <p:nvSpPr>
          <p:cNvPr id="6" name="Footer Placeholder 5">
            <a:extLst>
              <a:ext uri="{FF2B5EF4-FFF2-40B4-BE49-F238E27FC236}">
                <a16:creationId xmlns:a16="http://schemas.microsoft.com/office/drawing/2014/main" id="{708684DD-9C82-F0CF-8355-20E2B4FBF179}"/>
              </a:ext>
            </a:extLst>
          </p:cNvPr>
          <p:cNvSpPr>
            <a:spLocks noGrp="1"/>
          </p:cNvSpPr>
          <p:nvPr>
            <p:ph type="ftr" sz="quarter" idx="3"/>
          </p:nvPr>
        </p:nvSpPr>
        <p:spPr/>
        <p:txBody>
          <a:bodyPr/>
          <a:lstStyle/>
          <a:p>
            <a:r>
              <a:rPr lang="en-US"/>
              <a:t>health.state.mn.us</a:t>
            </a:r>
          </a:p>
        </p:txBody>
      </p:sp>
      <p:sp>
        <p:nvSpPr>
          <p:cNvPr id="7" name="Slide Number Placeholder 6">
            <a:extLst>
              <a:ext uri="{FF2B5EF4-FFF2-40B4-BE49-F238E27FC236}">
                <a16:creationId xmlns:a16="http://schemas.microsoft.com/office/drawing/2014/main" id="{ACFC70A0-5D85-8E6D-1B17-EE21F0871FD0}"/>
              </a:ext>
            </a:extLst>
          </p:cNvPr>
          <p:cNvSpPr>
            <a:spLocks noGrp="1"/>
          </p:cNvSpPr>
          <p:nvPr>
            <p:ph type="sldNum" sz="quarter" idx="16"/>
          </p:nvPr>
        </p:nvSpPr>
        <p:spPr/>
        <p:txBody>
          <a:bodyPr/>
          <a:lstStyle/>
          <a:p>
            <a:fld id="{48F63A3B-78C7-47BE-AE5E-E10140E04643}" type="slidenum">
              <a:rPr lang="en-US" smtClean="0"/>
              <a:pPr/>
              <a:t>1</a:t>
            </a:fld>
            <a:endParaRPr lang="en-US"/>
          </a:p>
        </p:txBody>
      </p:sp>
    </p:spTree>
    <p:extLst>
      <p:ext uri="{BB962C8B-B14F-4D97-AF65-F5344CB8AC3E}">
        <p14:creationId xmlns:p14="http://schemas.microsoft.com/office/powerpoint/2010/main" val="40059186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B42FF-7328-473C-AA6A-1B6FA46D3C4A}"/>
              </a:ext>
            </a:extLst>
          </p:cNvPr>
          <p:cNvSpPr>
            <a:spLocks noGrp="1"/>
          </p:cNvSpPr>
          <p:nvPr>
            <p:ph type="title"/>
          </p:nvPr>
        </p:nvSpPr>
        <p:spPr/>
        <p:txBody>
          <a:bodyPr/>
          <a:lstStyle/>
          <a:p>
            <a:r>
              <a:rPr lang="en-US"/>
              <a:t>Interactive and Printable Resources</a:t>
            </a:r>
          </a:p>
        </p:txBody>
      </p:sp>
      <p:pic>
        <p:nvPicPr>
          <p:cNvPr id="7" name="Picture 6" descr="Germs live on the skin pdf">
            <a:extLst>
              <a:ext uri="{FF2B5EF4-FFF2-40B4-BE49-F238E27FC236}">
                <a16:creationId xmlns:a16="http://schemas.microsoft.com/office/drawing/2014/main" id="{75CB7D6E-FF15-420C-ABA6-ECD6AF28B5C2}"/>
              </a:ext>
            </a:extLst>
          </p:cNvPr>
          <p:cNvPicPr>
            <a:picLocks noChangeAspect="1"/>
          </p:cNvPicPr>
          <p:nvPr/>
        </p:nvPicPr>
        <p:blipFill rotWithShape="1">
          <a:blip r:embed="rId2"/>
          <a:srcRect l="32786" t="14992" r="36037" b="15282"/>
          <a:stretch/>
        </p:blipFill>
        <p:spPr bwMode="auto">
          <a:xfrm>
            <a:off x="924759" y="1585775"/>
            <a:ext cx="2553774" cy="3210384"/>
          </a:xfrm>
          <a:prstGeom prst="rect">
            <a:avLst/>
          </a:prstGeom>
          <a:ln>
            <a:noFill/>
          </a:ln>
          <a:extLst>
            <a:ext uri="{53640926-AAD7-44D8-BBD7-CCE9431645EC}">
              <a14:shadowObscured xmlns:a14="http://schemas.microsoft.com/office/drawing/2010/main"/>
            </a:ext>
          </a:extLst>
        </p:spPr>
      </p:pic>
      <p:pic>
        <p:nvPicPr>
          <p:cNvPr id="9" name="Picture 8" descr="Where health care tasks take a turn interactive resources">
            <a:extLst>
              <a:ext uri="{FF2B5EF4-FFF2-40B4-BE49-F238E27FC236}">
                <a16:creationId xmlns:a16="http://schemas.microsoft.com/office/drawing/2014/main" id="{D2F91436-8F3B-43E2-B59E-780F2E99D8F3}"/>
              </a:ext>
            </a:extLst>
          </p:cNvPr>
          <p:cNvPicPr>
            <a:picLocks noChangeAspect="1"/>
          </p:cNvPicPr>
          <p:nvPr/>
        </p:nvPicPr>
        <p:blipFill rotWithShape="1">
          <a:blip r:embed="rId3"/>
          <a:srcRect l="30642" t="16895" r="14224" b="30013"/>
          <a:stretch/>
        </p:blipFill>
        <p:spPr bwMode="auto">
          <a:xfrm>
            <a:off x="4073980" y="1515022"/>
            <a:ext cx="4044040" cy="2189019"/>
          </a:xfrm>
          <a:prstGeom prst="rect">
            <a:avLst/>
          </a:prstGeom>
          <a:ln>
            <a:noFill/>
          </a:ln>
          <a:extLst>
            <a:ext uri="{53640926-AAD7-44D8-BBD7-CCE9431645EC}">
              <a14:shadowObscured xmlns:a14="http://schemas.microsoft.com/office/drawing/2010/main"/>
            </a:ext>
          </a:extLst>
        </p:spPr>
      </p:pic>
      <p:pic>
        <p:nvPicPr>
          <p:cNvPr id="8" name="Picture 7" descr="How to read a disinfectant label pdf">
            <a:extLst>
              <a:ext uri="{FF2B5EF4-FFF2-40B4-BE49-F238E27FC236}">
                <a16:creationId xmlns:a16="http://schemas.microsoft.com/office/drawing/2014/main" id="{632C983E-0B62-4B94-B1CA-9F96CA727DD1}"/>
              </a:ext>
            </a:extLst>
          </p:cNvPr>
          <p:cNvPicPr>
            <a:picLocks noChangeAspect="1"/>
          </p:cNvPicPr>
          <p:nvPr/>
        </p:nvPicPr>
        <p:blipFill rotWithShape="1">
          <a:blip r:embed="rId4"/>
          <a:srcRect l="33315" t="15468" r="36842" b="15997"/>
          <a:stretch/>
        </p:blipFill>
        <p:spPr bwMode="auto">
          <a:xfrm>
            <a:off x="8502630" y="1594157"/>
            <a:ext cx="2486378" cy="3210384"/>
          </a:xfrm>
          <a:prstGeom prst="rect">
            <a:avLst/>
          </a:prstGeom>
          <a:ln>
            <a:noFill/>
          </a:ln>
          <a:extLst>
            <a:ext uri="{53640926-AAD7-44D8-BBD7-CCE9431645EC}">
              <a14:shadowObscured xmlns:a14="http://schemas.microsoft.com/office/drawing/2010/main"/>
            </a:ext>
          </a:extLst>
        </p:spPr>
      </p:pic>
      <p:pic>
        <p:nvPicPr>
          <p:cNvPr id="11" name="Picture 10" descr="Where germs live in health care interactive resource">
            <a:extLst>
              <a:ext uri="{FF2B5EF4-FFF2-40B4-BE49-F238E27FC236}">
                <a16:creationId xmlns:a16="http://schemas.microsoft.com/office/drawing/2014/main" id="{B32019FF-136B-43C7-B72D-82D4A91EEF62}"/>
              </a:ext>
            </a:extLst>
          </p:cNvPr>
          <p:cNvPicPr>
            <a:picLocks noChangeAspect="1"/>
          </p:cNvPicPr>
          <p:nvPr/>
        </p:nvPicPr>
        <p:blipFill rotWithShape="1">
          <a:blip r:embed="rId5"/>
          <a:srcRect l="30236" t="19989" r="14506" b="9554"/>
          <a:stretch/>
        </p:blipFill>
        <p:spPr bwMode="auto">
          <a:xfrm>
            <a:off x="2047896" y="3704041"/>
            <a:ext cx="3282950" cy="2353310"/>
          </a:xfrm>
          <a:prstGeom prst="rect">
            <a:avLst/>
          </a:prstGeom>
          <a:ln>
            <a:noFill/>
          </a:ln>
          <a:extLst>
            <a:ext uri="{53640926-AAD7-44D8-BBD7-CCE9431645EC}">
              <a14:shadowObscured xmlns:a14="http://schemas.microsoft.com/office/drawing/2010/main"/>
            </a:ext>
          </a:extLst>
        </p:spPr>
      </p:pic>
      <p:pic>
        <p:nvPicPr>
          <p:cNvPr id="10" name="Picture 9" descr="What's wrong with this picture interactive resource">
            <a:extLst>
              <a:ext uri="{FF2B5EF4-FFF2-40B4-BE49-F238E27FC236}">
                <a16:creationId xmlns:a16="http://schemas.microsoft.com/office/drawing/2014/main" id="{27B864F6-1795-4C24-87BD-213ECBC2E538}"/>
              </a:ext>
            </a:extLst>
          </p:cNvPr>
          <p:cNvPicPr>
            <a:picLocks noChangeAspect="1"/>
          </p:cNvPicPr>
          <p:nvPr/>
        </p:nvPicPr>
        <p:blipFill rotWithShape="1">
          <a:blip r:embed="rId6"/>
          <a:srcRect l="30779" t="28318" r="14333" b="26934"/>
          <a:stretch/>
        </p:blipFill>
        <p:spPr bwMode="auto">
          <a:xfrm>
            <a:off x="5629912" y="3833965"/>
            <a:ext cx="4197996" cy="1924388"/>
          </a:xfrm>
          <a:prstGeom prst="rect">
            <a:avLst/>
          </a:prstGeom>
          <a:ln>
            <a:noFill/>
          </a:ln>
          <a:extLst>
            <a:ext uri="{53640926-AAD7-44D8-BBD7-CCE9431645EC}">
              <a14:shadowObscured xmlns:a14="http://schemas.microsoft.com/office/drawing/2010/main"/>
            </a:ext>
          </a:extLst>
        </p:spPr>
      </p:pic>
      <p:sp>
        <p:nvSpPr>
          <p:cNvPr id="4" name="Date Placeholder 3">
            <a:extLst>
              <a:ext uri="{FF2B5EF4-FFF2-40B4-BE49-F238E27FC236}">
                <a16:creationId xmlns:a16="http://schemas.microsoft.com/office/drawing/2014/main" id="{EA7827A6-5578-43C4-84E9-F856B381D831}"/>
              </a:ext>
            </a:extLst>
          </p:cNvPr>
          <p:cNvSpPr>
            <a:spLocks noGrp="1"/>
          </p:cNvSpPr>
          <p:nvPr>
            <p:ph type="dt" sz="half" idx="10"/>
          </p:nvPr>
        </p:nvSpPr>
        <p:spPr/>
        <p:txBody>
          <a:bodyPr/>
          <a:lstStyle/>
          <a:p>
            <a:r>
              <a:rPr lang="en-US"/>
              <a:t>8/29/2023</a:t>
            </a:r>
          </a:p>
        </p:txBody>
      </p:sp>
      <p:sp>
        <p:nvSpPr>
          <p:cNvPr id="5" name="Footer Placeholder 4">
            <a:extLst>
              <a:ext uri="{FF2B5EF4-FFF2-40B4-BE49-F238E27FC236}">
                <a16:creationId xmlns:a16="http://schemas.microsoft.com/office/drawing/2014/main" id="{6CC01F8F-7D2D-4E33-8349-4889585E1660}"/>
              </a:ext>
            </a:extLst>
          </p:cNvPr>
          <p:cNvSpPr>
            <a:spLocks noGrp="1"/>
          </p:cNvSpPr>
          <p:nvPr>
            <p:ph type="ftr" sz="quarter" idx="3"/>
          </p:nvPr>
        </p:nvSpPr>
        <p:spPr/>
        <p:txBody>
          <a:bodyPr/>
          <a:lstStyle/>
          <a:p>
            <a:r>
              <a:rPr lang="en-US"/>
              <a:t>health.state.mn.us</a:t>
            </a:r>
          </a:p>
        </p:txBody>
      </p:sp>
      <p:sp>
        <p:nvSpPr>
          <p:cNvPr id="6" name="Slide Number Placeholder 5">
            <a:extLst>
              <a:ext uri="{FF2B5EF4-FFF2-40B4-BE49-F238E27FC236}">
                <a16:creationId xmlns:a16="http://schemas.microsoft.com/office/drawing/2014/main" id="{599BBA4C-DF00-42BB-B0C8-BD890FD8AD97}"/>
              </a:ext>
            </a:extLst>
          </p:cNvPr>
          <p:cNvSpPr>
            <a:spLocks noGrp="1"/>
          </p:cNvSpPr>
          <p:nvPr>
            <p:ph type="sldNum" sz="quarter" idx="12"/>
          </p:nvPr>
        </p:nvSpPr>
        <p:spPr/>
        <p:txBody>
          <a:bodyPr/>
          <a:lstStyle/>
          <a:p>
            <a:fld id="{48F63A3B-78C7-47BE-AE5E-E10140E04643}" type="slidenum">
              <a:rPr lang="en-US" smtClean="0"/>
              <a:t>10</a:t>
            </a:fld>
            <a:endParaRPr lang="en-US"/>
          </a:p>
        </p:txBody>
      </p:sp>
    </p:spTree>
    <p:extLst>
      <p:ext uri="{BB962C8B-B14F-4D97-AF65-F5344CB8AC3E}">
        <p14:creationId xmlns:p14="http://schemas.microsoft.com/office/powerpoint/2010/main" val="21468786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52CF601-692B-B7A7-D516-0613ADE0AE8F}"/>
              </a:ext>
            </a:extLst>
          </p:cNvPr>
          <p:cNvSpPr>
            <a:spLocks noGrp="1"/>
          </p:cNvSpPr>
          <p:nvPr>
            <p:ph type="title"/>
          </p:nvPr>
        </p:nvSpPr>
        <p:spPr/>
        <p:txBody>
          <a:bodyPr/>
          <a:lstStyle/>
          <a:p>
            <a:r>
              <a:rPr lang="en-US" dirty="0"/>
              <a:t>New Resource: Hand Hygiene</a:t>
            </a:r>
          </a:p>
        </p:txBody>
      </p:sp>
      <p:pic>
        <p:nvPicPr>
          <p:cNvPr id="9" name="Picture 8" descr="PFL Hand hygiene steps pdf">
            <a:extLst>
              <a:ext uri="{FF2B5EF4-FFF2-40B4-BE49-F238E27FC236}">
                <a16:creationId xmlns:a16="http://schemas.microsoft.com/office/drawing/2014/main" id="{32BE6F03-925D-8CA6-A29D-D732AAEC1FB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838200" y="1481813"/>
            <a:ext cx="6305384" cy="48745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EEAF0FF8-2913-E00C-E582-AF3C024CC9A5}"/>
              </a:ext>
            </a:extLst>
          </p:cNvPr>
          <p:cNvSpPr txBox="1"/>
          <p:nvPr/>
        </p:nvSpPr>
        <p:spPr>
          <a:xfrm>
            <a:off x="7175006" y="2989060"/>
            <a:ext cx="4336839" cy="1908215"/>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3619C"/>
                </a:solidFill>
                <a:effectLst/>
                <a:uLnTx/>
                <a:uFillTx/>
                <a:latin typeface="Century Gothic" panose="020B0502020202020204" pitchFamily="34" charset="0"/>
                <a:ea typeface="+mn-ea"/>
                <a:cs typeface="Calibri"/>
              </a:rPr>
              <a:t>New Hand Hygiene Poster</a:t>
            </a:r>
          </a:p>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13619C"/>
              </a:solidFill>
              <a:effectLst/>
              <a:uLnTx/>
              <a:uFillTx/>
              <a:latin typeface="Century Gothic" panose="020B0502020202020204" pitchFamily="34" charset="0"/>
              <a:ea typeface="+mn-ea"/>
              <a:cs typeface="Calibri"/>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3619C"/>
                </a:solidFill>
                <a:effectLst/>
                <a:uLnTx/>
                <a:uFillTx/>
                <a:latin typeface="Century Gothic" panose="020B0502020202020204" pitchFamily="34" charset="0"/>
                <a:ea typeface="+mn-ea"/>
                <a:cs typeface="Calibri"/>
                <a:hlinkClick r:id="rId4"/>
              </a:rPr>
              <a:t>Project Firstline Hand Hygiene Steps (PDF)</a:t>
            </a:r>
            <a:endParaRPr kumimoji="0" lang="en-US" sz="2000" b="1" i="0" u="none" strike="noStrike" kern="1200" cap="none" spc="0" normalizeH="0" baseline="0" noProof="0" dirty="0">
              <a:ln>
                <a:noFill/>
              </a:ln>
              <a:solidFill>
                <a:srgbClr val="13619C"/>
              </a:solidFill>
              <a:effectLst/>
              <a:uLnTx/>
              <a:uFillTx/>
              <a:latin typeface="Century Gothic" panose="020B0502020202020204" pitchFamily="34" charset="0"/>
              <a:ea typeface="+mn-ea"/>
              <a:cs typeface="Calibri"/>
            </a:endParaRPr>
          </a:p>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13619C"/>
              </a:solidFill>
              <a:effectLst/>
              <a:uLnTx/>
              <a:uFillTx/>
              <a:latin typeface="Century Gothic" panose="020B0502020202020204" pitchFamily="34" charset="0"/>
              <a:ea typeface="+mn-ea"/>
              <a:cs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3619C"/>
              </a:solidFill>
              <a:effectLst/>
              <a:uLnTx/>
              <a:uFillTx/>
              <a:latin typeface="Calibri"/>
              <a:ea typeface="+mn-ea"/>
              <a:cs typeface="Calibri"/>
            </a:endParaRPr>
          </a:p>
        </p:txBody>
      </p:sp>
      <p:sp>
        <p:nvSpPr>
          <p:cNvPr id="4" name="Date Placeholder 3">
            <a:extLst>
              <a:ext uri="{FF2B5EF4-FFF2-40B4-BE49-F238E27FC236}">
                <a16:creationId xmlns:a16="http://schemas.microsoft.com/office/drawing/2014/main" id="{1B69D14B-1CF7-422D-9013-9300C9D6171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8/29/2023</a:t>
            </a:r>
          </a:p>
        </p:txBody>
      </p:sp>
      <p:sp>
        <p:nvSpPr>
          <p:cNvPr id="3" name="Footer Placeholder 2">
            <a:extLst>
              <a:ext uri="{FF2B5EF4-FFF2-40B4-BE49-F238E27FC236}">
                <a16:creationId xmlns:a16="http://schemas.microsoft.com/office/drawing/2014/main" id="{F1C894B9-CB4E-F2A9-AD8A-D3FB1DAFF1E9}"/>
              </a:ext>
            </a:extLst>
          </p:cNvPr>
          <p:cNvSpPr>
            <a:spLocks noGrp="1"/>
          </p:cNvSpPr>
          <p:nvPr>
            <p:ph type="ftr" sz="quarter" idx="3"/>
          </p:nvPr>
        </p:nvSpPr>
        <p:spPr/>
        <p:txBody>
          <a:bodyPr/>
          <a:lstStyle/>
          <a:p>
            <a:r>
              <a:rPr lang="en-US"/>
              <a:t>health.state.mn.us</a:t>
            </a:r>
          </a:p>
        </p:txBody>
      </p:sp>
      <p:sp>
        <p:nvSpPr>
          <p:cNvPr id="7" name="Slide Number Placeholder 6">
            <a:extLst>
              <a:ext uri="{FF2B5EF4-FFF2-40B4-BE49-F238E27FC236}">
                <a16:creationId xmlns:a16="http://schemas.microsoft.com/office/drawing/2014/main" id="{395BED2E-F96A-F280-C17F-0474E0F1FD00}"/>
              </a:ext>
            </a:extLst>
          </p:cNvPr>
          <p:cNvSpPr>
            <a:spLocks noGrp="1"/>
          </p:cNvSpPr>
          <p:nvPr>
            <p:ph type="sldNum" sz="quarter" idx="12"/>
          </p:nvPr>
        </p:nvSpPr>
        <p:spPr/>
        <p:txBody>
          <a:bodyPr/>
          <a:lstStyle/>
          <a:p>
            <a:fld id="{48F63A3B-78C7-47BE-AE5E-E10140E04643}" type="slidenum">
              <a:rPr lang="en-US" smtClean="0"/>
              <a:t>11</a:t>
            </a:fld>
            <a:endParaRPr lang="en-US"/>
          </a:p>
        </p:txBody>
      </p:sp>
    </p:spTree>
    <p:extLst>
      <p:ext uri="{BB962C8B-B14F-4D97-AF65-F5344CB8AC3E}">
        <p14:creationId xmlns:p14="http://schemas.microsoft.com/office/powerpoint/2010/main" val="41009619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52CF601-692B-B7A7-D516-0613ADE0AE8F}"/>
              </a:ext>
            </a:extLst>
          </p:cNvPr>
          <p:cNvSpPr>
            <a:spLocks noGrp="1"/>
          </p:cNvSpPr>
          <p:nvPr>
            <p:ph type="title"/>
          </p:nvPr>
        </p:nvSpPr>
        <p:spPr/>
        <p:txBody>
          <a:bodyPr/>
          <a:lstStyle/>
          <a:p>
            <a:r>
              <a:rPr lang="en-US" dirty="0"/>
              <a:t>New Resources: Interactive Trainings</a:t>
            </a:r>
          </a:p>
        </p:txBody>
      </p:sp>
      <p:sp>
        <p:nvSpPr>
          <p:cNvPr id="2" name="TextBox 1">
            <a:extLst>
              <a:ext uri="{FF2B5EF4-FFF2-40B4-BE49-F238E27FC236}">
                <a16:creationId xmlns:a16="http://schemas.microsoft.com/office/drawing/2014/main" id="{51785EBB-C62C-123B-7E76-BC5CB8582E0D}"/>
              </a:ext>
            </a:extLst>
          </p:cNvPr>
          <p:cNvSpPr txBox="1"/>
          <p:nvPr/>
        </p:nvSpPr>
        <p:spPr>
          <a:xfrm>
            <a:off x="331414" y="2069034"/>
            <a:ext cx="3726575" cy="10156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Century Gothic" panose="020B0502020202020204" pitchFamily="34" charset="0"/>
                <a:ea typeface="+mn-ea"/>
                <a:cs typeface="+mn-cs"/>
              </a:rPr>
              <a:t>Infection Prevention and Control: Traveling to </a:t>
            </a:r>
            <a:br>
              <a:rPr kumimoji="0" lang="en-US" sz="2000" b="1" i="0" u="none" strike="noStrike" kern="1200" cap="none" spc="0" normalizeH="0" baseline="0" noProof="0" dirty="0">
                <a:ln>
                  <a:noFill/>
                </a:ln>
                <a:effectLst/>
                <a:uLnTx/>
                <a:uFillTx/>
                <a:latin typeface="Century Gothic" panose="020B0502020202020204" pitchFamily="34" charset="0"/>
                <a:ea typeface="+mn-ea"/>
                <a:cs typeface="+mn-cs"/>
              </a:rPr>
            </a:br>
            <a:r>
              <a:rPr kumimoji="0" lang="en-US" sz="2000" b="1" i="0" u="none" strike="noStrike" kern="1200" cap="none" spc="0" normalizeH="0" baseline="0" noProof="0" dirty="0">
                <a:ln>
                  <a:noFill/>
                </a:ln>
                <a:effectLst/>
                <a:uLnTx/>
                <a:uFillTx/>
                <a:latin typeface="Century Gothic" panose="020B0502020202020204" pitchFamily="34" charset="0"/>
                <a:ea typeface="+mn-ea"/>
                <a:cs typeface="+mn-cs"/>
              </a:rPr>
              <a:t>a Home Near You</a:t>
            </a:r>
          </a:p>
        </p:txBody>
      </p:sp>
      <p:pic>
        <p:nvPicPr>
          <p:cNvPr id="18" name="Picture Placeholder 17" descr="Home care worker placing bag into car trunk">
            <a:extLst>
              <a:ext uri="{FF2B5EF4-FFF2-40B4-BE49-F238E27FC236}">
                <a16:creationId xmlns:a16="http://schemas.microsoft.com/office/drawing/2014/main" id="{A2C6D43E-A3B0-B6E9-A20B-4C72C593C9FF}"/>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a:off x="331414" y="3207006"/>
            <a:ext cx="3730752" cy="2105929"/>
          </a:xfrm>
        </p:spPr>
      </p:pic>
      <p:sp>
        <p:nvSpPr>
          <p:cNvPr id="19" name="TextBox 18">
            <a:extLst>
              <a:ext uri="{FF2B5EF4-FFF2-40B4-BE49-F238E27FC236}">
                <a16:creationId xmlns:a16="http://schemas.microsoft.com/office/drawing/2014/main" id="{CFEA69AA-18F9-8AC8-14BB-AD6B5E947555}"/>
              </a:ext>
            </a:extLst>
          </p:cNvPr>
          <p:cNvSpPr txBox="1"/>
          <p:nvPr/>
        </p:nvSpPr>
        <p:spPr>
          <a:xfrm>
            <a:off x="4232712" y="2222922"/>
            <a:ext cx="372657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Century Gothic" panose="020B0502020202020204" pitchFamily="34" charset="0"/>
                <a:ea typeface="+mn-ea"/>
                <a:cs typeface="+mn-cs"/>
              </a:rPr>
              <a:t> MINI SERIES: I Spy With My Infection  Control Eyes</a:t>
            </a:r>
          </a:p>
        </p:txBody>
      </p:sp>
      <p:pic>
        <p:nvPicPr>
          <p:cNvPr id="3" name="Content Placeholder 8" descr="PFL I Spy with my infection control eyes ">
            <a:extLst>
              <a:ext uri="{FF2B5EF4-FFF2-40B4-BE49-F238E27FC236}">
                <a16:creationId xmlns:a16="http://schemas.microsoft.com/office/drawing/2014/main" id="{71B80F1F-1F75-BA82-D697-6F35AD36B57F}"/>
              </a:ext>
            </a:extLst>
          </p:cNvPr>
          <p:cNvPicPr>
            <a:picLocks noChangeAspect="1"/>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a:off x="4232712" y="3207006"/>
            <a:ext cx="3726575" cy="2105927"/>
          </a:xfrm>
          <a:prstGeom prst="rect">
            <a:avLst/>
          </a:prstGeom>
          <a:noFill/>
          <a:ln>
            <a:noFill/>
          </a:ln>
        </p:spPr>
      </p:pic>
      <p:sp>
        <p:nvSpPr>
          <p:cNvPr id="5" name="TextBox 4">
            <a:extLst>
              <a:ext uri="{FF2B5EF4-FFF2-40B4-BE49-F238E27FC236}">
                <a16:creationId xmlns:a16="http://schemas.microsoft.com/office/drawing/2014/main" id="{EEAF0FF8-2913-E00C-E582-AF3C024CC9A5}"/>
              </a:ext>
            </a:extLst>
          </p:cNvPr>
          <p:cNvSpPr txBox="1"/>
          <p:nvPr/>
        </p:nvSpPr>
        <p:spPr>
          <a:xfrm>
            <a:off x="8144489" y="2069034"/>
            <a:ext cx="3594545" cy="1015663"/>
          </a:xfrm>
          <a:prstGeom prst="rect">
            <a:avLst/>
          </a:prstGeom>
          <a:noFill/>
        </p:spPr>
        <p:txBody>
          <a:bodyPr wrap="square">
            <a:spAutoFit/>
          </a:bodyPr>
          <a:lstStyle/>
          <a:p>
            <a:pPr marL="0" marR="0" lvl="0" indent="0" algn="ctr" defTabSz="914400" rtl="0" eaLnBrk="1" fontAlgn="base" latinLnBrk="0" hangingPunct="1">
              <a:buClrTx/>
              <a:buSzTx/>
              <a:buFontTx/>
              <a:buNone/>
              <a:tabLst/>
              <a:defRPr/>
            </a:pPr>
            <a:r>
              <a:rPr kumimoji="0" lang="en-US" sz="2000" b="1" i="0" u="none" strike="noStrike" kern="1200" cap="none" spc="0" normalizeH="0" baseline="0" noProof="0" dirty="0">
                <a:ln>
                  <a:noFill/>
                </a:ln>
                <a:effectLst/>
                <a:uLnTx/>
                <a:uFillTx/>
                <a:latin typeface="Century Gothic" panose="020B0502020202020204" pitchFamily="34" charset="0"/>
                <a:ea typeface="+mn-ea"/>
                <a:cs typeface="Calibri"/>
              </a:rPr>
              <a:t>Understanding Where Germs Live and How </a:t>
            </a:r>
            <a:br>
              <a:rPr kumimoji="0" lang="en-US" sz="2000" b="1" i="0" u="none" strike="noStrike" kern="1200" cap="none" spc="0" normalizeH="0" baseline="0" noProof="0" dirty="0">
                <a:ln>
                  <a:noFill/>
                </a:ln>
                <a:effectLst/>
                <a:uLnTx/>
                <a:uFillTx/>
                <a:latin typeface="Century Gothic" panose="020B0502020202020204" pitchFamily="34" charset="0"/>
                <a:ea typeface="+mn-ea"/>
                <a:cs typeface="Calibri"/>
              </a:rPr>
            </a:br>
            <a:r>
              <a:rPr kumimoji="0" lang="en-US" sz="2000" b="1" i="0" u="none" strike="noStrike" kern="1200" cap="none" spc="0" normalizeH="0" baseline="0" noProof="0" dirty="0">
                <a:ln>
                  <a:noFill/>
                </a:ln>
                <a:effectLst/>
                <a:uLnTx/>
                <a:uFillTx/>
                <a:latin typeface="Century Gothic" panose="020B0502020202020204" pitchFamily="34" charset="0"/>
                <a:ea typeface="+mn-ea"/>
                <a:cs typeface="Calibri"/>
              </a:rPr>
              <a:t>They Spread</a:t>
            </a:r>
          </a:p>
        </p:txBody>
      </p:sp>
      <p:pic>
        <p:nvPicPr>
          <p:cNvPr id="8" name="Picture 5" descr="Where Germs Live in Healthcare Interactive Infographic">
            <a:extLst>
              <a:ext uri="{FF2B5EF4-FFF2-40B4-BE49-F238E27FC236}">
                <a16:creationId xmlns:a16="http://schemas.microsoft.com/office/drawing/2014/main" id="{603070DA-6E62-1735-490E-B2AACDD577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29833" y="3207006"/>
            <a:ext cx="3704612" cy="2105929"/>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1B69D14B-1CF7-422D-9013-9300C9D6171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8/29/2023</a:t>
            </a:r>
          </a:p>
        </p:txBody>
      </p:sp>
      <p:sp>
        <p:nvSpPr>
          <p:cNvPr id="20" name="Footer Placeholder 19">
            <a:extLst>
              <a:ext uri="{FF2B5EF4-FFF2-40B4-BE49-F238E27FC236}">
                <a16:creationId xmlns:a16="http://schemas.microsoft.com/office/drawing/2014/main" id="{7D7CB5CC-6282-3FD9-F4DE-55C88A4ACE5F}"/>
              </a:ext>
            </a:extLst>
          </p:cNvPr>
          <p:cNvSpPr>
            <a:spLocks noGrp="1"/>
          </p:cNvSpPr>
          <p:nvPr>
            <p:ph type="ftr" sz="quarter" idx="3"/>
          </p:nvPr>
        </p:nvSpPr>
        <p:spPr/>
        <p:txBody>
          <a:bodyPr/>
          <a:lstStyle/>
          <a:p>
            <a:r>
              <a:rPr lang="en-US"/>
              <a:t>health.state.mn.us</a:t>
            </a:r>
          </a:p>
        </p:txBody>
      </p:sp>
      <p:sp>
        <p:nvSpPr>
          <p:cNvPr id="21" name="Slide Number Placeholder 20">
            <a:extLst>
              <a:ext uri="{FF2B5EF4-FFF2-40B4-BE49-F238E27FC236}">
                <a16:creationId xmlns:a16="http://schemas.microsoft.com/office/drawing/2014/main" id="{9163EAE2-955A-AAD8-368A-109C87DC3022}"/>
              </a:ext>
            </a:extLst>
          </p:cNvPr>
          <p:cNvSpPr>
            <a:spLocks noGrp="1"/>
          </p:cNvSpPr>
          <p:nvPr>
            <p:ph type="sldNum" sz="quarter" idx="12"/>
          </p:nvPr>
        </p:nvSpPr>
        <p:spPr/>
        <p:txBody>
          <a:bodyPr/>
          <a:lstStyle/>
          <a:p>
            <a:fld id="{48F63A3B-78C7-47BE-AE5E-E10140E04643}" type="slidenum">
              <a:rPr lang="en-US" smtClean="0"/>
              <a:t>12</a:t>
            </a:fld>
            <a:endParaRPr lang="en-US"/>
          </a:p>
        </p:txBody>
      </p:sp>
    </p:spTree>
    <p:extLst>
      <p:ext uri="{BB962C8B-B14F-4D97-AF65-F5344CB8AC3E}">
        <p14:creationId xmlns:p14="http://schemas.microsoft.com/office/powerpoint/2010/main" val="33270421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A396322-5D2A-D223-BD9A-39D5215061E4}"/>
              </a:ext>
            </a:extLst>
          </p:cNvPr>
          <p:cNvSpPr>
            <a:spLocks noGrp="1"/>
          </p:cNvSpPr>
          <p:nvPr>
            <p:ph type="title"/>
          </p:nvPr>
        </p:nvSpPr>
        <p:spPr/>
        <p:txBody>
          <a:bodyPr>
            <a:normAutofit/>
          </a:bodyPr>
          <a:lstStyle/>
          <a:p>
            <a:r>
              <a:rPr lang="en-US" dirty="0"/>
              <a:t>Interactive Training Demo</a:t>
            </a:r>
          </a:p>
        </p:txBody>
      </p:sp>
      <p:sp>
        <p:nvSpPr>
          <p:cNvPr id="9" name="Text Placeholder 8">
            <a:extLst>
              <a:ext uri="{FF2B5EF4-FFF2-40B4-BE49-F238E27FC236}">
                <a16:creationId xmlns:a16="http://schemas.microsoft.com/office/drawing/2014/main" id="{239522AE-1FFC-340C-70DA-7A51E75FCF14}"/>
              </a:ext>
            </a:extLst>
          </p:cNvPr>
          <p:cNvSpPr>
            <a:spLocks noGrp="1"/>
          </p:cNvSpPr>
          <p:nvPr>
            <p:ph type="body" idx="1"/>
          </p:nvPr>
        </p:nvSpPr>
        <p:spPr/>
        <p:txBody>
          <a:bodyPr/>
          <a:lstStyle/>
          <a:p>
            <a:r>
              <a:rPr lang="en-US" dirty="0"/>
              <a:t>Understanding Where Germs Live and How they Spread</a:t>
            </a:r>
          </a:p>
        </p:txBody>
      </p:sp>
      <p:sp>
        <p:nvSpPr>
          <p:cNvPr id="6" name="Footer Placeholder 5">
            <a:extLst>
              <a:ext uri="{FF2B5EF4-FFF2-40B4-BE49-F238E27FC236}">
                <a16:creationId xmlns:a16="http://schemas.microsoft.com/office/drawing/2014/main" id="{FE68CCD5-727C-011C-79F2-6ED31E3A199B}"/>
              </a:ext>
            </a:extLst>
          </p:cNvPr>
          <p:cNvSpPr>
            <a:spLocks noGrp="1"/>
          </p:cNvSpPr>
          <p:nvPr>
            <p:ph type="ftr" sz="quarter" idx="10"/>
          </p:nvPr>
        </p:nvSpPr>
        <p:spPr/>
        <p:txBody>
          <a:bodyPr/>
          <a:lstStyle/>
          <a:p>
            <a:r>
              <a:rPr lang="en-US"/>
              <a:t>health.state.mn.us</a:t>
            </a:r>
          </a:p>
        </p:txBody>
      </p:sp>
      <p:sp>
        <p:nvSpPr>
          <p:cNvPr id="7" name="Slide Number Placeholder 6">
            <a:extLst>
              <a:ext uri="{FF2B5EF4-FFF2-40B4-BE49-F238E27FC236}">
                <a16:creationId xmlns:a16="http://schemas.microsoft.com/office/drawing/2014/main" id="{DCF3B464-4787-0981-1994-81224958431B}"/>
              </a:ext>
            </a:extLst>
          </p:cNvPr>
          <p:cNvSpPr>
            <a:spLocks noGrp="1"/>
          </p:cNvSpPr>
          <p:nvPr>
            <p:ph type="sldNum" sz="quarter" idx="11"/>
          </p:nvPr>
        </p:nvSpPr>
        <p:spPr/>
        <p:txBody>
          <a:bodyPr/>
          <a:lstStyle/>
          <a:p>
            <a:fld id="{48F63A3B-78C7-47BE-AE5E-E10140E04643}" type="slidenum">
              <a:rPr lang="en-US" smtClean="0"/>
              <a:t>13</a:t>
            </a:fld>
            <a:endParaRPr lang="en-US"/>
          </a:p>
        </p:txBody>
      </p:sp>
    </p:spTree>
    <p:extLst>
      <p:ext uri="{BB962C8B-B14F-4D97-AF65-F5344CB8AC3E}">
        <p14:creationId xmlns:p14="http://schemas.microsoft.com/office/powerpoint/2010/main" val="17929231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Oval 60">
            <a:hlinkClick r:id="rId3" action="ppaction://hlinksldjump"/>
            <a:extLst>
              <a:ext uri="{FF2B5EF4-FFF2-40B4-BE49-F238E27FC236}">
                <a16:creationId xmlns:a16="http://schemas.microsoft.com/office/drawing/2014/main" id="{50BC3E45-04F8-CB93-FEF7-1667E18B0659}"/>
              </a:ext>
              <a:ext uri="{C183D7F6-B498-43B3-948B-1728B52AA6E4}">
                <adec:decorative xmlns:adec="http://schemas.microsoft.com/office/drawing/2017/decorative" val="1"/>
              </a:ext>
            </a:extLst>
          </p:cNvPr>
          <p:cNvSpPr/>
          <p:nvPr/>
        </p:nvSpPr>
        <p:spPr>
          <a:xfrm>
            <a:off x="9271315" y="2604749"/>
            <a:ext cx="1045527" cy="62816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60" name="Oval 59">
            <a:hlinkClick r:id="rId4" action="ppaction://hlinksldjump"/>
            <a:extLst>
              <a:ext uri="{FF2B5EF4-FFF2-40B4-BE49-F238E27FC236}">
                <a16:creationId xmlns:a16="http://schemas.microsoft.com/office/drawing/2014/main" id="{2C9A41B0-37E7-6507-AE60-49BBD96C88B4}"/>
              </a:ext>
              <a:ext uri="{C183D7F6-B498-43B3-948B-1728B52AA6E4}">
                <adec:decorative xmlns:adec="http://schemas.microsoft.com/office/drawing/2017/decorative" val="1"/>
              </a:ext>
            </a:extLst>
          </p:cNvPr>
          <p:cNvSpPr/>
          <p:nvPr/>
        </p:nvSpPr>
        <p:spPr>
          <a:xfrm>
            <a:off x="9171243" y="3321009"/>
            <a:ext cx="1045527" cy="62816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59" name="Oval 58">
            <a:hlinkClick r:id="rId5" action="ppaction://hlinksldjump"/>
            <a:extLst>
              <a:ext uri="{FF2B5EF4-FFF2-40B4-BE49-F238E27FC236}">
                <a16:creationId xmlns:a16="http://schemas.microsoft.com/office/drawing/2014/main" id="{3C5C594B-9BFB-F537-9089-70AEF0FDFC9A}"/>
              </a:ext>
              <a:ext uri="{C183D7F6-B498-43B3-948B-1728B52AA6E4}">
                <adec:decorative xmlns:adec="http://schemas.microsoft.com/office/drawing/2017/decorative" val="1"/>
              </a:ext>
            </a:extLst>
          </p:cNvPr>
          <p:cNvSpPr/>
          <p:nvPr/>
        </p:nvSpPr>
        <p:spPr>
          <a:xfrm>
            <a:off x="9021505" y="3998137"/>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57" name="Oval 56">
            <a:hlinkClick r:id="rId6" action="ppaction://hlinksldjump"/>
            <a:extLst>
              <a:ext uri="{FF2B5EF4-FFF2-40B4-BE49-F238E27FC236}">
                <a16:creationId xmlns:a16="http://schemas.microsoft.com/office/drawing/2014/main" id="{6A33CD5B-3E7F-FF29-2EA4-A43AB514B571}"/>
              </a:ext>
              <a:ext uri="{C183D7F6-B498-43B3-948B-1728B52AA6E4}">
                <adec:decorative xmlns:adec="http://schemas.microsoft.com/office/drawing/2017/decorative" val="1"/>
              </a:ext>
            </a:extLst>
          </p:cNvPr>
          <p:cNvSpPr/>
          <p:nvPr/>
        </p:nvSpPr>
        <p:spPr>
          <a:xfrm>
            <a:off x="5181600" y="240030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54" name="Oval 53">
            <a:hlinkClick r:id="rId7" action="ppaction://hlinksldjump"/>
            <a:extLst>
              <a:ext uri="{FF2B5EF4-FFF2-40B4-BE49-F238E27FC236}">
                <a16:creationId xmlns:a16="http://schemas.microsoft.com/office/drawing/2014/main" id="{DDB1782E-1C47-4888-159B-3CFA0ADF252A}"/>
              </a:ext>
              <a:ext uri="{C183D7F6-B498-43B3-948B-1728B52AA6E4}">
                <adec:decorative xmlns:adec="http://schemas.microsoft.com/office/drawing/2017/decorative" val="1"/>
              </a:ext>
            </a:extLst>
          </p:cNvPr>
          <p:cNvSpPr/>
          <p:nvPr/>
        </p:nvSpPr>
        <p:spPr>
          <a:xfrm>
            <a:off x="1377504" y="311070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19" name="Oval 18">
            <a:hlinkClick r:id="rId8" action="ppaction://hlinksldjump"/>
            <a:extLst>
              <a:ext uri="{FF2B5EF4-FFF2-40B4-BE49-F238E27FC236}">
                <a16:creationId xmlns:a16="http://schemas.microsoft.com/office/drawing/2014/main" id="{AB9CF630-B235-DAEE-84AD-FFE34CE79430}"/>
              </a:ext>
              <a:ext uri="{C183D7F6-B498-43B3-948B-1728B52AA6E4}">
                <adec:decorative xmlns:adec="http://schemas.microsoft.com/office/drawing/2017/decorative" val="1"/>
              </a:ext>
            </a:extLst>
          </p:cNvPr>
          <p:cNvSpPr>
            <a:spLocks noChangeAspect="1"/>
          </p:cNvSpPr>
          <p:nvPr/>
        </p:nvSpPr>
        <p:spPr>
          <a:xfrm>
            <a:off x="9551465" y="2701022"/>
            <a:ext cx="502920" cy="502920"/>
          </a:xfrm>
          <a:prstGeom prst="ellipse">
            <a:avLst/>
          </a:prstGeom>
          <a:noFill/>
          <a:ln w="38100">
            <a:solidFill>
              <a:schemeClr val="bg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42" name="Oval 41">
            <a:hlinkClick r:id="rId3" action="ppaction://hlinksldjump"/>
            <a:extLst>
              <a:ext uri="{FF2B5EF4-FFF2-40B4-BE49-F238E27FC236}">
                <a16:creationId xmlns:a16="http://schemas.microsoft.com/office/drawing/2014/main" id="{323E22C9-9B52-1607-FABC-FA670ABDF8B1}"/>
              </a:ext>
              <a:ext uri="{C183D7F6-B498-43B3-948B-1728B52AA6E4}">
                <adec:decorative xmlns:adec="http://schemas.microsoft.com/office/drawing/2017/decorative" val="1"/>
              </a:ext>
            </a:extLst>
          </p:cNvPr>
          <p:cNvSpPr>
            <a:spLocks noChangeAspect="1"/>
          </p:cNvSpPr>
          <p:nvPr/>
        </p:nvSpPr>
        <p:spPr>
          <a:xfrm>
            <a:off x="9525256" y="2676503"/>
            <a:ext cx="548640" cy="548640"/>
          </a:xfrm>
          <a:prstGeom prst="ellipse">
            <a:avLst/>
          </a:prstGeom>
          <a:noFill/>
          <a:ln w="38100">
            <a:solidFill>
              <a:schemeClr val="accent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20" name="Oval 19">
            <a:hlinkClick r:id="rId8" action="ppaction://hlinksldjump"/>
            <a:extLst>
              <a:ext uri="{FF2B5EF4-FFF2-40B4-BE49-F238E27FC236}">
                <a16:creationId xmlns:a16="http://schemas.microsoft.com/office/drawing/2014/main" id="{F9A73119-CD61-3EAF-B96E-245724E6BB31}"/>
              </a:ext>
              <a:ext uri="{C183D7F6-B498-43B3-948B-1728B52AA6E4}">
                <adec:decorative xmlns:adec="http://schemas.microsoft.com/office/drawing/2017/decorative" val="1"/>
              </a:ext>
            </a:extLst>
          </p:cNvPr>
          <p:cNvSpPr>
            <a:spLocks noChangeAspect="1"/>
          </p:cNvSpPr>
          <p:nvPr/>
        </p:nvSpPr>
        <p:spPr>
          <a:xfrm>
            <a:off x="9409378" y="3425547"/>
            <a:ext cx="502920" cy="502920"/>
          </a:xfrm>
          <a:prstGeom prst="ellipse">
            <a:avLst/>
          </a:prstGeom>
          <a:noFill/>
          <a:ln w="38100">
            <a:solidFill>
              <a:schemeClr val="bg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40" name="Oval 39">
            <a:hlinkClick r:id="rId4" action="ppaction://hlinksldjump"/>
            <a:extLst>
              <a:ext uri="{FF2B5EF4-FFF2-40B4-BE49-F238E27FC236}">
                <a16:creationId xmlns:a16="http://schemas.microsoft.com/office/drawing/2014/main" id="{8DA10E25-5178-6E54-BC95-7EABAE0C8172}"/>
              </a:ext>
              <a:ext uri="{C183D7F6-B498-43B3-948B-1728B52AA6E4}">
                <adec:decorative xmlns:adec="http://schemas.microsoft.com/office/drawing/2017/decorative" val="1"/>
              </a:ext>
            </a:extLst>
          </p:cNvPr>
          <p:cNvSpPr>
            <a:spLocks noChangeAspect="1"/>
          </p:cNvSpPr>
          <p:nvPr/>
        </p:nvSpPr>
        <p:spPr>
          <a:xfrm>
            <a:off x="9388314" y="3400532"/>
            <a:ext cx="548640" cy="548640"/>
          </a:xfrm>
          <a:prstGeom prst="ellipse">
            <a:avLst/>
          </a:prstGeom>
          <a:noFill/>
          <a:ln w="38100">
            <a:solidFill>
              <a:schemeClr val="accent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21" name="Oval 20">
            <a:hlinkClick r:id="rId8" action="ppaction://hlinksldjump"/>
            <a:extLst>
              <a:ext uri="{FF2B5EF4-FFF2-40B4-BE49-F238E27FC236}">
                <a16:creationId xmlns:a16="http://schemas.microsoft.com/office/drawing/2014/main" id="{1BFDBECA-113C-19E7-4570-5893F75112A0}"/>
              </a:ext>
              <a:ext uri="{C183D7F6-B498-43B3-948B-1728B52AA6E4}">
                <adec:decorative xmlns:adec="http://schemas.microsoft.com/office/drawing/2017/decorative" val="1"/>
              </a:ext>
            </a:extLst>
          </p:cNvPr>
          <p:cNvSpPr>
            <a:spLocks noChangeAspect="1"/>
          </p:cNvSpPr>
          <p:nvPr/>
        </p:nvSpPr>
        <p:spPr>
          <a:xfrm>
            <a:off x="9048545" y="4084009"/>
            <a:ext cx="502920" cy="502920"/>
          </a:xfrm>
          <a:prstGeom prst="ellipse">
            <a:avLst/>
          </a:prstGeom>
          <a:noFill/>
          <a:ln w="38100">
            <a:solidFill>
              <a:schemeClr val="bg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38" name="Oval 37">
            <a:hlinkClick r:id="rId5" action="ppaction://hlinksldjump"/>
            <a:extLst>
              <a:ext uri="{FF2B5EF4-FFF2-40B4-BE49-F238E27FC236}">
                <a16:creationId xmlns:a16="http://schemas.microsoft.com/office/drawing/2014/main" id="{089EF847-FC1A-E11E-A34F-38EA95DE569B}"/>
              </a:ext>
              <a:ext uri="{C183D7F6-B498-43B3-948B-1728B52AA6E4}">
                <adec:decorative xmlns:adec="http://schemas.microsoft.com/office/drawing/2017/decorative" val="1"/>
              </a:ext>
            </a:extLst>
          </p:cNvPr>
          <p:cNvSpPr>
            <a:spLocks noChangeAspect="1"/>
          </p:cNvSpPr>
          <p:nvPr/>
        </p:nvSpPr>
        <p:spPr>
          <a:xfrm>
            <a:off x="9024732" y="4061149"/>
            <a:ext cx="548640" cy="548640"/>
          </a:xfrm>
          <a:prstGeom prst="ellipse">
            <a:avLst/>
          </a:prstGeom>
          <a:noFill/>
          <a:ln w="38100">
            <a:solidFill>
              <a:schemeClr val="accent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18" name="Oval 17">
            <a:hlinkClick r:id="rId8" action="ppaction://hlinksldjump"/>
            <a:extLst>
              <a:ext uri="{FF2B5EF4-FFF2-40B4-BE49-F238E27FC236}">
                <a16:creationId xmlns:a16="http://schemas.microsoft.com/office/drawing/2014/main" id="{96F21E9E-45C5-BCA8-D49A-03878C916DFB}"/>
              </a:ext>
              <a:ext uri="{C183D7F6-B498-43B3-948B-1728B52AA6E4}">
                <adec:decorative xmlns:adec="http://schemas.microsoft.com/office/drawing/2017/decorative" val="1"/>
              </a:ext>
            </a:extLst>
          </p:cNvPr>
          <p:cNvSpPr>
            <a:spLocks noChangeAspect="1"/>
          </p:cNvSpPr>
          <p:nvPr/>
        </p:nvSpPr>
        <p:spPr>
          <a:xfrm>
            <a:off x="6712602" y="2716864"/>
            <a:ext cx="502920" cy="502920"/>
          </a:xfrm>
          <a:prstGeom prst="ellipse">
            <a:avLst/>
          </a:prstGeom>
          <a:noFill/>
          <a:ln w="38100">
            <a:solidFill>
              <a:schemeClr val="bg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17" name="Oval 16">
            <a:hlinkClick r:id="rId8" action="ppaction://hlinksldjump"/>
            <a:extLst>
              <a:ext uri="{FF2B5EF4-FFF2-40B4-BE49-F238E27FC236}">
                <a16:creationId xmlns:a16="http://schemas.microsoft.com/office/drawing/2014/main" id="{A7DC10F5-9326-FF45-40A4-7905807C8145}"/>
              </a:ext>
              <a:ext uri="{C183D7F6-B498-43B3-948B-1728B52AA6E4}">
                <adec:decorative xmlns:adec="http://schemas.microsoft.com/office/drawing/2017/decorative" val="1"/>
              </a:ext>
            </a:extLst>
          </p:cNvPr>
          <p:cNvSpPr>
            <a:spLocks noChangeAspect="1"/>
          </p:cNvSpPr>
          <p:nvPr/>
        </p:nvSpPr>
        <p:spPr>
          <a:xfrm>
            <a:off x="5386738" y="2627925"/>
            <a:ext cx="502920" cy="502920"/>
          </a:xfrm>
          <a:prstGeom prst="ellipse">
            <a:avLst/>
          </a:prstGeom>
          <a:noFill/>
          <a:ln w="38100">
            <a:solidFill>
              <a:schemeClr val="bg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16" name="Oval 15">
            <a:hlinkClick r:id="rId8" action="ppaction://hlinksldjump"/>
            <a:extLst>
              <a:ext uri="{FF2B5EF4-FFF2-40B4-BE49-F238E27FC236}">
                <a16:creationId xmlns:a16="http://schemas.microsoft.com/office/drawing/2014/main" id="{9D0A7B75-E8E1-B192-56A2-53B75ED3BB91}"/>
              </a:ext>
              <a:ext uri="{C183D7F6-B498-43B3-948B-1728B52AA6E4}">
                <adec:decorative xmlns:adec="http://schemas.microsoft.com/office/drawing/2017/decorative" val="1"/>
              </a:ext>
            </a:extLst>
          </p:cNvPr>
          <p:cNvSpPr>
            <a:spLocks noChangeAspect="1"/>
          </p:cNvSpPr>
          <p:nvPr/>
        </p:nvSpPr>
        <p:spPr>
          <a:xfrm>
            <a:off x="4332515" y="2884748"/>
            <a:ext cx="502920" cy="502920"/>
          </a:xfrm>
          <a:prstGeom prst="ellipse">
            <a:avLst/>
          </a:prstGeom>
          <a:noFill/>
          <a:ln w="38100">
            <a:solidFill>
              <a:schemeClr val="bg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6" name="Oval 5">
            <a:hlinkClick r:id="rId8" action="ppaction://hlinksldjump"/>
            <a:extLst>
              <a:ext uri="{FF2B5EF4-FFF2-40B4-BE49-F238E27FC236}">
                <a16:creationId xmlns:a16="http://schemas.microsoft.com/office/drawing/2014/main" id="{679DBB0D-EF0F-1CFC-9B12-0766DD1B6F42}"/>
              </a:ext>
              <a:ext uri="{C183D7F6-B498-43B3-948B-1728B52AA6E4}">
                <adec:decorative xmlns:adec="http://schemas.microsoft.com/office/drawing/2017/decorative" val="1"/>
              </a:ext>
            </a:extLst>
          </p:cNvPr>
          <p:cNvSpPr>
            <a:spLocks noChangeAspect="1"/>
          </p:cNvSpPr>
          <p:nvPr/>
        </p:nvSpPr>
        <p:spPr>
          <a:xfrm>
            <a:off x="3224969" y="3785918"/>
            <a:ext cx="502920" cy="502920"/>
          </a:xfrm>
          <a:prstGeom prst="ellipse">
            <a:avLst/>
          </a:prstGeom>
          <a:noFill/>
          <a:ln w="38100">
            <a:solidFill>
              <a:schemeClr val="bg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4" name="Oval 3">
            <a:hlinkClick r:id="rId8" action="ppaction://hlinksldjump"/>
            <a:extLst>
              <a:ext uri="{FF2B5EF4-FFF2-40B4-BE49-F238E27FC236}">
                <a16:creationId xmlns:a16="http://schemas.microsoft.com/office/drawing/2014/main" id="{28F9971C-E519-1616-F6B0-585814732E3F}"/>
              </a:ext>
              <a:ext uri="{C183D7F6-B498-43B3-948B-1728B52AA6E4}">
                <adec:decorative xmlns:adec="http://schemas.microsoft.com/office/drawing/2017/decorative" val="1"/>
              </a:ext>
            </a:extLst>
          </p:cNvPr>
          <p:cNvSpPr>
            <a:spLocks noChangeAspect="1"/>
          </p:cNvSpPr>
          <p:nvPr/>
        </p:nvSpPr>
        <p:spPr>
          <a:xfrm>
            <a:off x="1586682" y="3313749"/>
            <a:ext cx="502920" cy="502920"/>
          </a:xfrm>
          <a:prstGeom prst="ellipse">
            <a:avLst/>
          </a:prstGeom>
          <a:noFill/>
          <a:ln w="38100">
            <a:solidFill>
              <a:schemeClr val="bg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58" name="Oval 57">
            <a:hlinkClick r:id="rId9" action="ppaction://hlinksldjump"/>
            <a:extLst>
              <a:ext uri="{FF2B5EF4-FFF2-40B4-BE49-F238E27FC236}">
                <a16:creationId xmlns:a16="http://schemas.microsoft.com/office/drawing/2014/main" id="{527C4CE1-F77D-6CA6-8E9A-C68A4998E620}"/>
              </a:ext>
              <a:ext uri="{C183D7F6-B498-43B3-948B-1728B52AA6E4}">
                <adec:decorative xmlns:adec="http://schemas.microsoft.com/office/drawing/2017/decorative" val="1"/>
              </a:ext>
            </a:extLst>
          </p:cNvPr>
          <p:cNvSpPr/>
          <p:nvPr/>
        </p:nvSpPr>
        <p:spPr>
          <a:xfrm>
            <a:off x="6477067" y="2750756"/>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36" name="Oval 35">
            <a:hlinkClick r:id="rId9" action="ppaction://hlinksldjump"/>
            <a:extLst>
              <a:ext uri="{FF2B5EF4-FFF2-40B4-BE49-F238E27FC236}">
                <a16:creationId xmlns:a16="http://schemas.microsoft.com/office/drawing/2014/main" id="{8162AF90-A8EE-5CEC-9F3B-0784DF50A40E}"/>
              </a:ext>
              <a:ext uri="{C183D7F6-B498-43B3-948B-1728B52AA6E4}">
                <adec:decorative xmlns:adec="http://schemas.microsoft.com/office/drawing/2017/decorative" val="1"/>
              </a:ext>
            </a:extLst>
          </p:cNvPr>
          <p:cNvSpPr>
            <a:spLocks noChangeAspect="1"/>
          </p:cNvSpPr>
          <p:nvPr/>
        </p:nvSpPr>
        <p:spPr>
          <a:xfrm>
            <a:off x="6692574" y="2694715"/>
            <a:ext cx="548640" cy="548640"/>
          </a:xfrm>
          <a:prstGeom prst="ellipse">
            <a:avLst/>
          </a:prstGeom>
          <a:noFill/>
          <a:ln w="38100">
            <a:solidFill>
              <a:schemeClr val="accent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34" name="Oval 33">
            <a:hlinkClick r:id="rId6" action="ppaction://hlinksldjump"/>
            <a:extLst>
              <a:ext uri="{FF2B5EF4-FFF2-40B4-BE49-F238E27FC236}">
                <a16:creationId xmlns:a16="http://schemas.microsoft.com/office/drawing/2014/main" id="{56ABC069-46E4-3132-EECE-C78A41EF3595}"/>
              </a:ext>
              <a:ext uri="{C183D7F6-B498-43B3-948B-1728B52AA6E4}">
                <adec:decorative xmlns:adec="http://schemas.microsoft.com/office/drawing/2017/decorative" val="1"/>
              </a:ext>
            </a:extLst>
          </p:cNvPr>
          <p:cNvSpPr>
            <a:spLocks noChangeAspect="1"/>
          </p:cNvSpPr>
          <p:nvPr/>
        </p:nvSpPr>
        <p:spPr>
          <a:xfrm>
            <a:off x="5365767" y="2609828"/>
            <a:ext cx="548640" cy="548640"/>
          </a:xfrm>
          <a:prstGeom prst="ellipse">
            <a:avLst/>
          </a:prstGeom>
          <a:noFill/>
          <a:ln w="38100">
            <a:solidFill>
              <a:schemeClr val="accent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56" name="Oval 55">
            <a:hlinkClick r:id="rId10" action="ppaction://hlinksldjump"/>
            <a:extLst>
              <a:ext uri="{FF2B5EF4-FFF2-40B4-BE49-F238E27FC236}">
                <a16:creationId xmlns:a16="http://schemas.microsoft.com/office/drawing/2014/main" id="{C008F92A-FB53-3121-5F5F-10486883126E}"/>
              </a:ext>
              <a:ext uri="{C183D7F6-B498-43B3-948B-1728B52AA6E4}">
                <adec:decorative xmlns:adec="http://schemas.microsoft.com/office/drawing/2017/decorative" val="1"/>
              </a:ext>
            </a:extLst>
          </p:cNvPr>
          <p:cNvSpPr/>
          <p:nvPr/>
        </p:nvSpPr>
        <p:spPr>
          <a:xfrm>
            <a:off x="4095426" y="2664866"/>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32" name="Oval 31">
            <a:hlinkClick r:id="rId10" action="ppaction://hlinksldjump"/>
            <a:extLst>
              <a:ext uri="{FF2B5EF4-FFF2-40B4-BE49-F238E27FC236}">
                <a16:creationId xmlns:a16="http://schemas.microsoft.com/office/drawing/2014/main" id="{250233A6-44AD-EB50-7C3C-AFA927FC4218}"/>
              </a:ext>
              <a:ext uri="{C183D7F6-B498-43B3-948B-1728B52AA6E4}">
                <adec:decorative xmlns:adec="http://schemas.microsoft.com/office/drawing/2017/decorative" val="1"/>
              </a:ext>
            </a:extLst>
          </p:cNvPr>
          <p:cNvSpPr>
            <a:spLocks noChangeAspect="1"/>
          </p:cNvSpPr>
          <p:nvPr/>
        </p:nvSpPr>
        <p:spPr>
          <a:xfrm>
            <a:off x="4309784" y="2862947"/>
            <a:ext cx="548640" cy="548640"/>
          </a:xfrm>
          <a:prstGeom prst="ellipse">
            <a:avLst/>
          </a:prstGeom>
          <a:noFill/>
          <a:ln w="38100">
            <a:solidFill>
              <a:schemeClr val="accent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55" name="Oval 54">
            <a:hlinkClick r:id="rId11" action="ppaction://hlinksldjump"/>
            <a:extLst>
              <a:ext uri="{FF2B5EF4-FFF2-40B4-BE49-F238E27FC236}">
                <a16:creationId xmlns:a16="http://schemas.microsoft.com/office/drawing/2014/main" id="{762FA4DB-C2F8-96CB-1DAD-AE8210D6B2F0}"/>
              </a:ext>
              <a:ext uri="{C183D7F6-B498-43B3-948B-1728B52AA6E4}">
                <adec:decorative xmlns:adec="http://schemas.microsoft.com/office/drawing/2017/decorative" val="1"/>
              </a:ext>
            </a:extLst>
          </p:cNvPr>
          <p:cNvSpPr/>
          <p:nvPr/>
        </p:nvSpPr>
        <p:spPr>
          <a:xfrm>
            <a:off x="3048847" y="356790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30" name="Oval 29">
            <a:hlinkClick r:id="rId11" action="ppaction://hlinksldjump"/>
            <a:extLst>
              <a:ext uri="{FF2B5EF4-FFF2-40B4-BE49-F238E27FC236}">
                <a16:creationId xmlns:a16="http://schemas.microsoft.com/office/drawing/2014/main" id="{1C13EBF8-F3DF-AF59-98C0-6C1BE60DA786}"/>
              </a:ext>
              <a:ext uri="{C183D7F6-B498-43B3-948B-1728B52AA6E4}">
                <adec:decorative xmlns:adec="http://schemas.microsoft.com/office/drawing/2017/decorative" val="1"/>
              </a:ext>
            </a:extLst>
          </p:cNvPr>
          <p:cNvSpPr>
            <a:spLocks noChangeAspect="1"/>
          </p:cNvSpPr>
          <p:nvPr/>
        </p:nvSpPr>
        <p:spPr>
          <a:xfrm>
            <a:off x="3200152" y="3766292"/>
            <a:ext cx="548640" cy="548640"/>
          </a:xfrm>
          <a:prstGeom prst="ellipse">
            <a:avLst/>
          </a:prstGeom>
          <a:noFill/>
          <a:ln w="38100">
            <a:solidFill>
              <a:schemeClr val="accent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28" name="Oval 27">
            <a:hlinkClick r:id="rId7" action="ppaction://hlinksldjump"/>
            <a:extLst>
              <a:ext uri="{FF2B5EF4-FFF2-40B4-BE49-F238E27FC236}">
                <a16:creationId xmlns:a16="http://schemas.microsoft.com/office/drawing/2014/main" id="{420E14F5-1779-D82E-BA49-31CC1E59298B}"/>
              </a:ext>
              <a:ext uri="{C183D7F6-B498-43B3-948B-1728B52AA6E4}">
                <adec:decorative xmlns:adec="http://schemas.microsoft.com/office/drawing/2017/decorative" val="1"/>
              </a:ext>
            </a:extLst>
          </p:cNvPr>
          <p:cNvSpPr>
            <a:spLocks noChangeAspect="1"/>
          </p:cNvSpPr>
          <p:nvPr/>
        </p:nvSpPr>
        <p:spPr>
          <a:xfrm>
            <a:off x="1562867" y="3290868"/>
            <a:ext cx="548640" cy="548640"/>
          </a:xfrm>
          <a:prstGeom prst="ellipse">
            <a:avLst/>
          </a:prstGeom>
          <a:noFill/>
          <a:ln w="38100">
            <a:solidFill>
              <a:schemeClr val="accent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3" name="Oval 2">
            <a:hlinkClick r:id="rId8" action="ppaction://hlinksldjump"/>
            <a:extLst>
              <a:ext uri="{FF2B5EF4-FFF2-40B4-BE49-F238E27FC236}">
                <a16:creationId xmlns:a16="http://schemas.microsoft.com/office/drawing/2014/main" id="{5624E081-65E4-E909-F342-6A9BEFE345E2}"/>
              </a:ext>
              <a:ext uri="{C183D7F6-B498-43B3-948B-1728B52AA6E4}">
                <adec:decorative xmlns:adec="http://schemas.microsoft.com/office/drawing/2017/decorative" val="1"/>
              </a:ext>
            </a:extLst>
          </p:cNvPr>
          <p:cNvSpPr>
            <a:spLocks noChangeAspect="1"/>
          </p:cNvSpPr>
          <p:nvPr/>
        </p:nvSpPr>
        <p:spPr>
          <a:xfrm>
            <a:off x="368064" y="3445000"/>
            <a:ext cx="500217" cy="500217"/>
          </a:xfrm>
          <a:prstGeom prst="ellipse">
            <a:avLst/>
          </a:prstGeom>
          <a:noFill/>
          <a:ln w="38100">
            <a:solidFill>
              <a:schemeClr val="bg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53" name="Oval 52">
            <a:hlinkClick r:id="rId8" action="ppaction://hlinksldjump"/>
            <a:extLst>
              <a:ext uri="{FF2B5EF4-FFF2-40B4-BE49-F238E27FC236}">
                <a16:creationId xmlns:a16="http://schemas.microsoft.com/office/drawing/2014/main" id="{80133AE6-8266-8B02-02DF-ABDEBEC4039F}"/>
              </a:ext>
              <a:ext uri="{C183D7F6-B498-43B3-948B-1728B52AA6E4}">
                <adec:decorative xmlns:adec="http://schemas.microsoft.com/office/drawing/2017/decorative" val="1"/>
              </a:ext>
            </a:extLst>
          </p:cNvPr>
          <p:cNvSpPr/>
          <p:nvPr/>
        </p:nvSpPr>
        <p:spPr>
          <a:xfrm>
            <a:off x="137160" y="3137267"/>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2" name="Oval 1">
            <a:hlinkClick r:id="rId8" action="ppaction://hlinksldjump"/>
            <a:extLst>
              <a:ext uri="{FF2B5EF4-FFF2-40B4-BE49-F238E27FC236}">
                <a16:creationId xmlns:a16="http://schemas.microsoft.com/office/drawing/2014/main" id="{16691727-200E-2627-8730-A200313428EC}"/>
              </a:ext>
              <a:ext uri="{C183D7F6-B498-43B3-948B-1728B52AA6E4}">
                <adec:decorative xmlns:adec="http://schemas.microsoft.com/office/drawing/2017/decorative" val="1"/>
              </a:ext>
            </a:extLst>
          </p:cNvPr>
          <p:cNvSpPr>
            <a:spLocks noChangeAspect="1"/>
          </p:cNvSpPr>
          <p:nvPr/>
        </p:nvSpPr>
        <p:spPr>
          <a:xfrm>
            <a:off x="342652" y="3420789"/>
            <a:ext cx="548640" cy="548640"/>
          </a:xfrm>
          <a:prstGeom prst="ellipse">
            <a:avLst/>
          </a:prstGeom>
          <a:noFill/>
          <a:ln w="38100">
            <a:solidFill>
              <a:schemeClr val="accent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15" name="Title 14">
            <a:extLst>
              <a:ext uri="{FF2B5EF4-FFF2-40B4-BE49-F238E27FC236}">
                <a16:creationId xmlns:a16="http://schemas.microsoft.com/office/drawing/2014/main" id="{F9140286-8CE3-AEC4-3CE4-8D744B2FD7C5}"/>
              </a:ext>
            </a:extLst>
          </p:cNvPr>
          <p:cNvSpPr>
            <a:spLocks noGrp="1"/>
          </p:cNvSpPr>
          <p:nvPr>
            <p:ph type="title"/>
          </p:nvPr>
        </p:nvSpPr>
        <p:spPr>
          <a:xfrm>
            <a:off x="434439" y="46414"/>
            <a:ext cx="11360356" cy="702457"/>
          </a:xfrm>
        </p:spPr>
        <p:txBody>
          <a:bodyPr/>
          <a:lstStyle/>
          <a:p>
            <a:r>
              <a:rPr lang="en-US"/>
              <a:t>Understanding Where Germs Live and How they Spread</a:t>
            </a:r>
          </a:p>
        </p:txBody>
      </p:sp>
      <p:sp>
        <p:nvSpPr>
          <p:cNvPr id="65" name="Text Placeholder 64">
            <a:extLst>
              <a:ext uri="{FF2B5EF4-FFF2-40B4-BE49-F238E27FC236}">
                <a16:creationId xmlns:a16="http://schemas.microsoft.com/office/drawing/2014/main" id="{0BD473CB-DDEC-6EDD-3D98-4E0E6F9C3F98}"/>
              </a:ext>
            </a:extLst>
          </p:cNvPr>
          <p:cNvSpPr>
            <a:spLocks noGrp="1"/>
          </p:cNvSpPr>
          <p:nvPr>
            <p:ph type="body" sz="quarter" idx="10"/>
          </p:nvPr>
        </p:nvSpPr>
        <p:spPr/>
        <p:txBody>
          <a:bodyPr/>
          <a:lstStyle/>
          <a:p>
            <a:r>
              <a:rPr lang="en-US" u="sng" dirty="0">
                <a:uFill>
                  <a:solidFill>
                    <a:schemeClr val="accent6"/>
                  </a:solidFill>
                </a:uFill>
                <a:hlinkClick r:id="rId12" action="ppaction://hlinksldjump">
                  <a:extLst>
                    <a:ext uri="{A12FA001-AC4F-418D-AE19-62706E023703}">
                      <ahyp:hlinkClr xmlns:ahyp="http://schemas.microsoft.com/office/drawing/2018/hyperlinkcolor" val="tx"/>
                    </a:ext>
                  </a:extLst>
                </a:hlinkClick>
              </a:rPr>
              <a:t>FINISH</a:t>
            </a:r>
            <a:endParaRPr lang="en-US" u="sng" dirty="0">
              <a:uFill>
                <a:solidFill>
                  <a:schemeClr val="accent6"/>
                </a:solidFill>
              </a:uFill>
            </a:endParaRPr>
          </a:p>
        </p:txBody>
      </p:sp>
      <p:sp>
        <p:nvSpPr>
          <p:cNvPr id="5" name="Oval 4" descr="Sink and faucet">
            <a:extLst>
              <a:ext uri="{FF2B5EF4-FFF2-40B4-BE49-F238E27FC236}">
                <a16:creationId xmlns:a16="http://schemas.microsoft.com/office/drawing/2014/main" id="{A23ED130-0972-99A8-5BB9-080D32645711}"/>
              </a:ext>
            </a:extLst>
          </p:cNvPr>
          <p:cNvSpPr/>
          <p:nvPr/>
        </p:nvSpPr>
        <p:spPr>
          <a:xfrm>
            <a:off x="479812" y="3559362"/>
            <a:ext cx="274320" cy="274320"/>
          </a:xfrm>
          <a:prstGeom prst="ellipse">
            <a:avLst/>
          </a:prstGeom>
          <a:solidFill>
            <a:schemeClr val="tx2">
              <a:alpha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7" name="Oval 6" descr="Counter">
            <a:extLst>
              <a:ext uri="{FF2B5EF4-FFF2-40B4-BE49-F238E27FC236}">
                <a16:creationId xmlns:a16="http://schemas.microsoft.com/office/drawing/2014/main" id="{6E46F8DA-FC87-E2E0-514E-6E1FBC56F983}"/>
              </a:ext>
            </a:extLst>
          </p:cNvPr>
          <p:cNvSpPr/>
          <p:nvPr/>
        </p:nvSpPr>
        <p:spPr>
          <a:xfrm>
            <a:off x="1690155" y="3422078"/>
            <a:ext cx="274320" cy="274320"/>
          </a:xfrm>
          <a:prstGeom prst="ellipse">
            <a:avLst/>
          </a:prstGeom>
          <a:solidFill>
            <a:schemeClr val="tx2">
              <a:alpha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8" name="Oval 7" descr="Construction dust">
            <a:extLst>
              <a:ext uri="{FF2B5EF4-FFF2-40B4-BE49-F238E27FC236}">
                <a16:creationId xmlns:a16="http://schemas.microsoft.com/office/drawing/2014/main" id="{4DA620FF-FC8B-5A23-2217-CADE5E36A824}"/>
              </a:ext>
            </a:extLst>
          </p:cNvPr>
          <p:cNvSpPr/>
          <p:nvPr/>
        </p:nvSpPr>
        <p:spPr>
          <a:xfrm>
            <a:off x="3331029" y="3896294"/>
            <a:ext cx="274320" cy="274320"/>
          </a:xfrm>
          <a:prstGeom prst="ellipse">
            <a:avLst/>
          </a:prstGeom>
          <a:solidFill>
            <a:schemeClr val="tx2">
              <a:alpha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9" name="Oval 8" descr="Door handle">
            <a:extLst>
              <a:ext uri="{FF2B5EF4-FFF2-40B4-BE49-F238E27FC236}">
                <a16:creationId xmlns:a16="http://schemas.microsoft.com/office/drawing/2014/main" id="{F1116C06-3445-30AD-64A0-CB9357030709}"/>
              </a:ext>
            </a:extLst>
          </p:cNvPr>
          <p:cNvSpPr/>
          <p:nvPr/>
        </p:nvSpPr>
        <p:spPr>
          <a:xfrm>
            <a:off x="4439985" y="2985855"/>
            <a:ext cx="274320" cy="274320"/>
          </a:xfrm>
          <a:prstGeom prst="ellipse">
            <a:avLst/>
          </a:prstGeom>
          <a:solidFill>
            <a:schemeClr val="tx2">
              <a:alpha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10" name="Oval 9" descr="Health care worker skin">
            <a:extLst>
              <a:ext uri="{FF2B5EF4-FFF2-40B4-BE49-F238E27FC236}">
                <a16:creationId xmlns:a16="http://schemas.microsoft.com/office/drawing/2014/main" id="{82BCC473-2162-ED2A-EF05-C554837D99CF}"/>
              </a:ext>
            </a:extLst>
          </p:cNvPr>
          <p:cNvSpPr/>
          <p:nvPr/>
        </p:nvSpPr>
        <p:spPr>
          <a:xfrm>
            <a:off x="5500799" y="2748647"/>
            <a:ext cx="274320" cy="274320"/>
          </a:xfrm>
          <a:prstGeom prst="ellipse">
            <a:avLst/>
          </a:prstGeom>
          <a:solidFill>
            <a:schemeClr val="tx2">
              <a:alpha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11" name="Oval 10" descr="Blood specimen">
            <a:extLst>
              <a:ext uri="{FF2B5EF4-FFF2-40B4-BE49-F238E27FC236}">
                <a16:creationId xmlns:a16="http://schemas.microsoft.com/office/drawing/2014/main" id="{7B66AD10-AC82-9CB2-CF2F-5F0EE6FA7303}"/>
              </a:ext>
            </a:extLst>
          </p:cNvPr>
          <p:cNvSpPr/>
          <p:nvPr/>
        </p:nvSpPr>
        <p:spPr>
          <a:xfrm>
            <a:off x="6826902" y="2827765"/>
            <a:ext cx="274320" cy="274320"/>
          </a:xfrm>
          <a:prstGeom prst="ellipse">
            <a:avLst/>
          </a:prstGeom>
          <a:solidFill>
            <a:schemeClr val="tx2">
              <a:alpha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12" name="Oval 11" descr="Pulse oximeter">
            <a:extLst>
              <a:ext uri="{FF2B5EF4-FFF2-40B4-BE49-F238E27FC236}">
                <a16:creationId xmlns:a16="http://schemas.microsoft.com/office/drawing/2014/main" id="{DDFFD727-9CAD-DE4F-37EF-685CC23046A6}"/>
              </a:ext>
            </a:extLst>
          </p:cNvPr>
          <p:cNvSpPr/>
          <p:nvPr/>
        </p:nvSpPr>
        <p:spPr>
          <a:xfrm>
            <a:off x="9158082" y="4186469"/>
            <a:ext cx="274320" cy="274320"/>
          </a:xfrm>
          <a:prstGeom prst="ellipse">
            <a:avLst/>
          </a:prstGeom>
          <a:solidFill>
            <a:schemeClr val="tx2">
              <a:alpha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13" name="Oval 12" descr="Patient GI system">
            <a:extLst>
              <a:ext uri="{FF2B5EF4-FFF2-40B4-BE49-F238E27FC236}">
                <a16:creationId xmlns:a16="http://schemas.microsoft.com/office/drawing/2014/main" id="{ADAE1593-4D19-ECE3-97A0-CB2EB5D38F5C}"/>
              </a:ext>
            </a:extLst>
          </p:cNvPr>
          <p:cNvSpPr/>
          <p:nvPr/>
        </p:nvSpPr>
        <p:spPr>
          <a:xfrm>
            <a:off x="9525990" y="3537669"/>
            <a:ext cx="274320" cy="274320"/>
          </a:xfrm>
          <a:prstGeom prst="ellipse">
            <a:avLst/>
          </a:prstGeom>
          <a:solidFill>
            <a:schemeClr val="tx2">
              <a:alpha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14" name="Oval 13" descr="Patient mouth and nose">
            <a:extLst>
              <a:ext uri="{FF2B5EF4-FFF2-40B4-BE49-F238E27FC236}">
                <a16:creationId xmlns:a16="http://schemas.microsoft.com/office/drawing/2014/main" id="{921C0A7D-DCA3-4559-16C4-307793A8CE05}"/>
              </a:ext>
            </a:extLst>
          </p:cNvPr>
          <p:cNvSpPr/>
          <p:nvPr/>
        </p:nvSpPr>
        <p:spPr>
          <a:xfrm>
            <a:off x="9657435" y="2815322"/>
            <a:ext cx="274320" cy="274320"/>
          </a:xfrm>
          <a:prstGeom prst="ellipse">
            <a:avLst/>
          </a:prstGeom>
          <a:solidFill>
            <a:schemeClr val="tx2">
              <a:alpha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Tree>
    <p:extLst>
      <p:ext uri="{BB962C8B-B14F-4D97-AF65-F5344CB8AC3E}">
        <p14:creationId xmlns:p14="http://schemas.microsoft.com/office/powerpoint/2010/main" val="21677769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nextCondLst>
                <p:cond evt="onClick" delay="0">
                  <p:tgtEl>
                    <p:spTgt spid="5"/>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31" presetClass="entr" presetSubtype="0" fill="hold" grpId="0" nodeType="click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p:cTn id="16" dur="1000" fill="hold"/>
                                        <p:tgtEl>
                                          <p:spTgt spid="28"/>
                                        </p:tgtEl>
                                        <p:attrNameLst>
                                          <p:attrName>ppt_w</p:attrName>
                                        </p:attrNameLst>
                                      </p:cBhvr>
                                      <p:tavLst>
                                        <p:tav tm="0">
                                          <p:val>
                                            <p:fltVal val="0"/>
                                          </p:val>
                                        </p:tav>
                                        <p:tav tm="100000">
                                          <p:val>
                                            <p:strVal val="#ppt_w"/>
                                          </p:val>
                                        </p:tav>
                                      </p:tavLst>
                                    </p:anim>
                                    <p:anim calcmode="lin" valueType="num">
                                      <p:cBhvr>
                                        <p:cTn id="17" dur="1000" fill="hold"/>
                                        <p:tgtEl>
                                          <p:spTgt spid="28"/>
                                        </p:tgtEl>
                                        <p:attrNameLst>
                                          <p:attrName>ppt_h</p:attrName>
                                        </p:attrNameLst>
                                      </p:cBhvr>
                                      <p:tavLst>
                                        <p:tav tm="0">
                                          <p:val>
                                            <p:fltVal val="0"/>
                                          </p:val>
                                        </p:tav>
                                        <p:tav tm="100000">
                                          <p:val>
                                            <p:strVal val="#ppt_h"/>
                                          </p:val>
                                        </p:tav>
                                      </p:tavLst>
                                    </p:anim>
                                    <p:anim calcmode="lin" valueType="num">
                                      <p:cBhvr>
                                        <p:cTn id="18" dur="1000" fill="hold"/>
                                        <p:tgtEl>
                                          <p:spTgt spid="28"/>
                                        </p:tgtEl>
                                        <p:attrNameLst>
                                          <p:attrName>style.rotation</p:attrName>
                                        </p:attrNameLst>
                                      </p:cBhvr>
                                      <p:tavLst>
                                        <p:tav tm="0">
                                          <p:val>
                                            <p:fltVal val="90"/>
                                          </p:val>
                                        </p:tav>
                                        <p:tav tm="100000">
                                          <p:val>
                                            <p:fltVal val="0"/>
                                          </p:val>
                                        </p:tav>
                                      </p:tavLst>
                                    </p:anim>
                                    <p:animEffect transition="in" filter="fade">
                                      <p:cBhvr>
                                        <p:cTn id="19" dur="1000"/>
                                        <p:tgtEl>
                                          <p:spTgt spid="28"/>
                                        </p:tgtEl>
                                      </p:cBhvr>
                                    </p:animEffect>
                                  </p:childTnLst>
                                </p:cTn>
                              </p:par>
                            </p:childTnLst>
                          </p:cTn>
                        </p:par>
                      </p:childTnLst>
                    </p:cTn>
                  </p:par>
                </p:childTnLst>
              </p:cTn>
              <p:nextCondLst>
                <p:cond evt="onClick" delay="0">
                  <p:tgtEl>
                    <p:spTgt spid="7"/>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p:cTn id="25" dur="1000" fill="hold"/>
                                        <p:tgtEl>
                                          <p:spTgt spid="30"/>
                                        </p:tgtEl>
                                        <p:attrNameLst>
                                          <p:attrName>ppt_w</p:attrName>
                                        </p:attrNameLst>
                                      </p:cBhvr>
                                      <p:tavLst>
                                        <p:tav tm="0">
                                          <p:val>
                                            <p:fltVal val="0"/>
                                          </p:val>
                                        </p:tav>
                                        <p:tav tm="100000">
                                          <p:val>
                                            <p:strVal val="#ppt_w"/>
                                          </p:val>
                                        </p:tav>
                                      </p:tavLst>
                                    </p:anim>
                                    <p:anim calcmode="lin" valueType="num">
                                      <p:cBhvr>
                                        <p:cTn id="26" dur="1000" fill="hold"/>
                                        <p:tgtEl>
                                          <p:spTgt spid="30"/>
                                        </p:tgtEl>
                                        <p:attrNameLst>
                                          <p:attrName>ppt_h</p:attrName>
                                        </p:attrNameLst>
                                      </p:cBhvr>
                                      <p:tavLst>
                                        <p:tav tm="0">
                                          <p:val>
                                            <p:fltVal val="0"/>
                                          </p:val>
                                        </p:tav>
                                        <p:tav tm="100000">
                                          <p:val>
                                            <p:strVal val="#ppt_h"/>
                                          </p:val>
                                        </p:tav>
                                      </p:tavLst>
                                    </p:anim>
                                    <p:anim calcmode="lin" valueType="num">
                                      <p:cBhvr>
                                        <p:cTn id="27" dur="1000" fill="hold"/>
                                        <p:tgtEl>
                                          <p:spTgt spid="30"/>
                                        </p:tgtEl>
                                        <p:attrNameLst>
                                          <p:attrName>style.rotation</p:attrName>
                                        </p:attrNameLst>
                                      </p:cBhvr>
                                      <p:tavLst>
                                        <p:tav tm="0">
                                          <p:val>
                                            <p:fltVal val="90"/>
                                          </p:val>
                                        </p:tav>
                                        <p:tav tm="100000">
                                          <p:val>
                                            <p:fltVal val="0"/>
                                          </p:val>
                                        </p:tav>
                                      </p:tavLst>
                                    </p:anim>
                                    <p:animEffect transition="in" filter="fade">
                                      <p:cBhvr>
                                        <p:cTn id="28" dur="1000"/>
                                        <p:tgtEl>
                                          <p:spTgt spid="30"/>
                                        </p:tgtEl>
                                      </p:cBhvr>
                                    </p:animEffect>
                                  </p:childTnLst>
                                </p:cTn>
                              </p:par>
                            </p:childTnLst>
                          </p:cTn>
                        </p:par>
                      </p:childTnLst>
                    </p:cTn>
                  </p:par>
                </p:childTnLst>
              </p:cTn>
              <p:nextCondLst>
                <p:cond evt="onClick" delay="0">
                  <p:tgtEl>
                    <p:spTgt spid="8"/>
                  </p:tgtEl>
                </p:cond>
              </p:nextCondLst>
            </p:seq>
            <p:seq concurrent="1" nextAc="seek">
              <p:cTn id="29" restart="whenNotActive" fill="hold" evtFilter="cancelBubble" nodeType="interactiveSeq">
                <p:stCondLst>
                  <p:cond evt="onClick" delay="0">
                    <p:tgtEl>
                      <p:spTgt spid="9"/>
                    </p:tgtEl>
                  </p:cond>
                </p:stCondLst>
                <p:endSync evt="end" delay="0">
                  <p:rtn val="all"/>
                </p:endSync>
                <p:childTnLst>
                  <p:par>
                    <p:cTn id="30" fill="hold">
                      <p:stCondLst>
                        <p:cond delay="0"/>
                      </p:stCondLst>
                      <p:childTnLst>
                        <p:par>
                          <p:cTn id="31" fill="hold">
                            <p:stCondLst>
                              <p:cond delay="0"/>
                            </p:stCondLst>
                            <p:childTnLst>
                              <p:par>
                                <p:cTn id="32" presetID="31" presetClass="entr" presetSubtype="0" fill="hold" grpId="0" nodeType="clickEffect">
                                  <p:stCondLst>
                                    <p:cond delay="0"/>
                                  </p:stCondLst>
                                  <p:childTnLst>
                                    <p:set>
                                      <p:cBhvr>
                                        <p:cTn id="33" dur="1" fill="hold">
                                          <p:stCondLst>
                                            <p:cond delay="0"/>
                                          </p:stCondLst>
                                        </p:cTn>
                                        <p:tgtEl>
                                          <p:spTgt spid="32"/>
                                        </p:tgtEl>
                                        <p:attrNameLst>
                                          <p:attrName>style.visibility</p:attrName>
                                        </p:attrNameLst>
                                      </p:cBhvr>
                                      <p:to>
                                        <p:strVal val="visible"/>
                                      </p:to>
                                    </p:set>
                                    <p:anim calcmode="lin" valueType="num">
                                      <p:cBhvr>
                                        <p:cTn id="34" dur="1000" fill="hold"/>
                                        <p:tgtEl>
                                          <p:spTgt spid="32"/>
                                        </p:tgtEl>
                                        <p:attrNameLst>
                                          <p:attrName>ppt_w</p:attrName>
                                        </p:attrNameLst>
                                      </p:cBhvr>
                                      <p:tavLst>
                                        <p:tav tm="0">
                                          <p:val>
                                            <p:fltVal val="0"/>
                                          </p:val>
                                        </p:tav>
                                        <p:tav tm="100000">
                                          <p:val>
                                            <p:strVal val="#ppt_w"/>
                                          </p:val>
                                        </p:tav>
                                      </p:tavLst>
                                    </p:anim>
                                    <p:anim calcmode="lin" valueType="num">
                                      <p:cBhvr>
                                        <p:cTn id="35" dur="1000" fill="hold"/>
                                        <p:tgtEl>
                                          <p:spTgt spid="32"/>
                                        </p:tgtEl>
                                        <p:attrNameLst>
                                          <p:attrName>ppt_h</p:attrName>
                                        </p:attrNameLst>
                                      </p:cBhvr>
                                      <p:tavLst>
                                        <p:tav tm="0">
                                          <p:val>
                                            <p:fltVal val="0"/>
                                          </p:val>
                                        </p:tav>
                                        <p:tav tm="100000">
                                          <p:val>
                                            <p:strVal val="#ppt_h"/>
                                          </p:val>
                                        </p:tav>
                                      </p:tavLst>
                                    </p:anim>
                                    <p:anim calcmode="lin" valueType="num">
                                      <p:cBhvr>
                                        <p:cTn id="36" dur="1000" fill="hold"/>
                                        <p:tgtEl>
                                          <p:spTgt spid="32"/>
                                        </p:tgtEl>
                                        <p:attrNameLst>
                                          <p:attrName>style.rotation</p:attrName>
                                        </p:attrNameLst>
                                      </p:cBhvr>
                                      <p:tavLst>
                                        <p:tav tm="0">
                                          <p:val>
                                            <p:fltVal val="90"/>
                                          </p:val>
                                        </p:tav>
                                        <p:tav tm="100000">
                                          <p:val>
                                            <p:fltVal val="0"/>
                                          </p:val>
                                        </p:tav>
                                      </p:tavLst>
                                    </p:anim>
                                    <p:animEffect transition="in" filter="fade">
                                      <p:cBhvr>
                                        <p:cTn id="37" dur="1000"/>
                                        <p:tgtEl>
                                          <p:spTgt spid="32"/>
                                        </p:tgtEl>
                                      </p:cBhvr>
                                    </p:animEffect>
                                  </p:childTnLst>
                                </p:cTn>
                              </p:par>
                            </p:childTnLst>
                          </p:cTn>
                        </p:par>
                      </p:childTnLst>
                    </p:cTn>
                  </p:par>
                </p:childTnLst>
              </p:cTn>
              <p:nextCondLst>
                <p:cond evt="onClick" delay="0">
                  <p:tgtEl>
                    <p:spTgt spid="9"/>
                  </p:tgtEl>
                </p:cond>
              </p:nextCondLst>
            </p:seq>
            <p:seq concurrent="1" nextAc="seek">
              <p:cTn id="38" restart="whenNotActive" fill="hold" evtFilter="cancelBubble" nodeType="interactiveSeq">
                <p:stCondLst>
                  <p:cond evt="onClick" delay="0">
                    <p:tgtEl>
                      <p:spTgt spid="10"/>
                    </p:tgtEl>
                  </p:cond>
                </p:stCondLst>
                <p:endSync evt="end" delay="0">
                  <p:rtn val="all"/>
                </p:endSync>
                <p:childTnLst>
                  <p:par>
                    <p:cTn id="39" fill="hold">
                      <p:stCondLst>
                        <p:cond delay="0"/>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anim calcmode="lin" valueType="num">
                                      <p:cBhvr>
                                        <p:cTn id="43" dur="1000" fill="hold"/>
                                        <p:tgtEl>
                                          <p:spTgt spid="34"/>
                                        </p:tgtEl>
                                        <p:attrNameLst>
                                          <p:attrName>ppt_w</p:attrName>
                                        </p:attrNameLst>
                                      </p:cBhvr>
                                      <p:tavLst>
                                        <p:tav tm="0">
                                          <p:val>
                                            <p:fltVal val="0"/>
                                          </p:val>
                                        </p:tav>
                                        <p:tav tm="100000">
                                          <p:val>
                                            <p:strVal val="#ppt_w"/>
                                          </p:val>
                                        </p:tav>
                                      </p:tavLst>
                                    </p:anim>
                                    <p:anim calcmode="lin" valueType="num">
                                      <p:cBhvr>
                                        <p:cTn id="44" dur="1000" fill="hold"/>
                                        <p:tgtEl>
                                          <p:spTgt spid="34"/>
                                        </p:tgtEl>
                                        <p:attrNameLst>
                                          <p:attrName>ppt_h</p:attrName>
                                        </p:attrNameLst>
                                      </p:cBhvr>
                                      <p:tavLst>
                                        <p:tav tm="0">
                                          <p:val>
                                            <p:fltVal val="0"/>
                                          </p:val>
                                        </p:tav>
                                        <p:tav tm="100000">
                                          <p:val>
                                            <p:strVal val="#ppt_h"/>
                                          </p:val>
                                        </p:tav>
                                      </p:tavLst>
                                    </p:anim>
                                    <p:anim calcmode="lin" valueType="num">
                                      <p:cBhvr>
                                        <p:cTn id="45" dur="1000" fill="hold"/>
                                        <p:tgtEl>
                                          <p:spTgt spid="34"/>
                                        </p:tgtEl>
                                        <p:attrNameLst>
                                          <p:attrName>style.rotation</p:attrName>
                                        </p:attrNameLst>
                                      </p:cBhvr>
                                      <p:tavLst>
                                        <p:tav tm="0">
                                          <p:val>
                                            <p:fltVal val="90"/>
                                          </p:val>
                                        </p:tav>
                                        <p:tav tm="100000">
                                          <p:val>
                                            <p:fltVal val="0"/>
                                          </p:val>
                                        </p:tav>
                                      </p:tavLst>
                                    </p:anim>
                                    <p:animEffect transition="in" filter="fade">
                                      <p:cBhvr>
                                        <p:cTn id="46" dur="1000"/>
                                        <p:tgtEl>
                                          <p:spTgt spid="34"/>
                                        </p:tgtEl>
                                      </p:cBhvr>
                                    </p:animEffect>
                                  </p:childTnLst>
                                </p:cTn>
                              </p:par>
                            </p:childTnLst>
                          </p:cTn>
                        </p:par>
                      </p:childTnLst>
                    </p:cTn>
                  </p:par>
                </p:childTnLst>
              </p:cTn>
              <p:nextCondLst>
                <p:cond evt="onClick" delay="0">
                  <p:tgtEl>
                    <p:spTgt spid="10"/>
                  </p:tgtEl>
                </p:cond>
              </p:nextCondLst>
            </p:seq>
            <p:seq concurrent="1" nextAc="seek">
              <p:cTn id="47" restart="whenNotActive" fill="hold" evtFilter="cancelBubble" nodeType="interactiveSeq">
                <p:stCondLst>
                  <p:cond evt="onClick" delay="0">
                    <p:tgtEl>
                      <p:spTgt spid="12"/>
                    </p:tgtEl>
                  </p:cond>
                </p:stCondLst>
                <p:endSync evt="end" delay="0">
                  <p:rtn val="all"/>
                </p:endSync>
                <p:childTnLst>
                  <p:par>
                    <p:cTn id="48" fill="hold">
                      <p:stCondLst>
                        <p:cond delay="0"/>
                      </p:stCondLst>
                      <p:childTnLst>
                        <p:par>
                          <p:cTn id="49" fill="hold">
                            <p:stCondLst>
                              <p:cond delay="0"/>
                            </p:stCondLst>
                            <p:childTnLst>
                              <p:par>
                                <p:cTn id="50" presetID="31" presetClass="entr" presetSubtype="0" fill="hold" grpId="0" nodeType="clickEffect">
                                  <p:stCondLst>
                                    <p:cond delay="0"/>
                                  </p:stCondLst>
                                  <p:childTnLst>
                                    <p:set>
                                      <p:cBhvr>
                                        <p:cTn id="51" dur="1" fill="hold">
                                          <p:stCondLst>
                                            <p:cond delay="0"/>
                                          </p:stCondLst>
                                        </p:cTn>
                                        <p:tgtEl>
                                          <p:spTgt spid="38"/>
                                        </p:tgtEl>
                                        <p:attrNameLst>
                                          <p:attrName>style.visibility</p:attrName>
                                        </p:attrNameLst>
                                      </p:cBhvr>
                                      <p:to>
                                        <p:strVal val="visible"/>
                                      </p:to>
                                    </p:set>
                                    <p:anim calcmode="lin" valueType="num">
                                      <p:cBhvr>
                                        <p:cTn id="52" dur="1000" fill="hold"/>
                                        <p:tgtEl>
                                          <p:spTgt spid="38"/>
                                        </p:tgtEl>
                                        <p:attrNameLst>
                                          <p:attrName>ppt_w</p:attrName>
                                        </p:attrNameLst>
                                      </p:cBhvr>
                                      <p:tavLst>
                                        <p:tav tm="0">
                                          <p:val>
                                            <p:fltVal val="0"/>
                                          </p:val>
                                        </p:tav>
                                        <p:tav tm="100000">
                                          <p:val>
                                            <p:strVal val="#ppt_w"/>
                                          </p:val>
                                        </p:tav>
                                      </p:tavLst>
                                    </p:anim>
                                    <p:anim calcmode="lin" valueType="num">
                                      <p:cBhvr>
                                        <p:cTn id="53" dur="1000" fill="hold"/>
                                        <p:tgtEl>
                                          <p:spTgt spid="38"/>
                                        </p:tgtEl>
                                        <p:attrNameLst>
                                          <p:attrName>ppt_h</p:attrName>
                                        </p:attrNameLst>
                                      </p:cBhvr>
                                      <p:tavLst>
                                        <p:tav tm="0">
                                          <p:val>
                                            <p:fltVal val="0"/>
                                          </p:val>
                                        </p:tav>
                                        <p:tav tm="100000">
                                          <p:val>
                                            <p:strVal val="#ppt_h"/>
                                          </p:val>
                                        </p:tav>
                                      </p:tavLst>
                                    </p:anim>
                                    <p:anim calcmode="lin" valueType="num">
                                      <p:cBhvr>
                                        <p:cTn id="54" dur="1000" fill="hold"/>
                                        <p:tgtEl>
                                          <p:spTgt spid="38"/>
                                        </p:tgtEl>
                                        <p:attrNameLst>
                                          <p:attrName>style.rotation</p:attrName>
                                        </p:attrNameLst>
                                      </p:cBhvr>
                                      <p:tavLst>
                                        <p:tav tm="0">
                                          <p:val>
                                            <p:fltVal val="90"/>
                                          </p:val>
                                        </p:tav>
                                        <p:tav tm="100000">
                                          <p:val>
                                            <p:fltVal val="0"/>
                                          </p:val>
                                        </p:tav>
                                      </p:tavLst>
                                    </p:anim>
                                    <p:animEffect transition="in" filter="fade">
                                      <p:cBhvr>
                                        <p:cTn id="55" dur="1000"/>
                                        <p:tgtEl>
                                          <p:spTgt spid="38"/>
                                        </p:tgtEl>
                                      </p:cBhvr>
                                    </p:animEffect>
                                  </p:childTnLst>
                                </p:cTn>
                              </p:par>
                            </p:childTnLst>
                          </p:cTn>
                        </p:par>
                      </p:childTnLst>
                    </p:cTn>
                  </p:par>
                </p:childTnLst>
              </p:cTn>
              <p:nextCondLst>
                <p:cond evt="onClick" delay="0">
                  <p:tgtEl>
                    <p:spTgt spid="12"/>
                  </p:tgtEl>
                </p:cond>
              </p:nextCondLst>
            </p:seq>
            <p:seq concurrent="1" nextAc="seek">
              <p:cTn id="56" restart="whenNotActive" fill="hold" evtFilter="cancelBubble" nodeType="interactiveSeq">
                <p:stCondLst>
                  <p:cond evt="onClick" delay="0">
                    <p:tgtEl>
                      <p:spTgt spid="13"/>
                    </p:tgtEl>
                  </p:cond>
                </p:stCondLst>
                <p:endSync evt="end" delay="0">
                  <p:rtn val="all"/>
                </p:endSync>
                <p:childTnLst>
                  <p:par>
                    <p:cTn id="57" fill="hold">
                      <p:stCondLst>
                        <p:cond delay="0"/>
                      </p:stCondLst>
                      <p:childTnLst>
                        <p:par>
                          <p:cTn id="58" fill="hold">
                            <p:stCondLst>
                              <p:cond delay="0"/>
                            </p:stCondLst>
                            <p:childTnLst>
                              <p:par>
                                <p:cTn id="59" presetID="31" presetClass="entr" presetSubtype="0" fill="hold" grpId="0" nodeType="clickEffect">
                                  <p:stCondLst>
                                    <p:cond delay="0"/>
                                  </p:stCondLst>
                                  <p:childTnLst>
                                    <p:set>
                                      <p:cBhvr>
                                        <p:cTn id="60" dur="1" fill="hold">
                                          <p:stCondLst>
                                            <p:cond delay="0"/>
                                          </p:stCondLst>
                                        </p:cTn>
                                        <p:tgtEl>
                                          <p:spTgt spid="40"/>
                                        </p:tgtEl>
                                        <p:attrNameLst>
                                          <p:attrName>style.visibility</p:attrName>
                                        </p:attrNameLst>
                                      </p:cBhvr>
                                      <p:to>
                                        <p:strVal val="visible"/>
                                      </p:to>
                                    </p:set>
                                    <p:anim calcmode="lin" valueType="num">
                                      <p:cBhvr>
                                        <p:cTn id="61" dur="1000" fill="hold"/>
                                        <p:tgtEl>
                                          <p:spTgt spid="40"/>
                                        </p:tgtEl>
                                        <p:attrNameLst>
                                          <p:attrName>ppt_w</p:attrName>
                                        </p:attrNameLst>
                                      </p:cBhvr>
                                      <p:tavLst>
                                        <p:tav tm="0">
                                          <p:val>
                                            <p:fltVal val="0"/>
                                          </p:val>
                                        </p:tav>
                                        <p:tav tm="100000">
                                          <p:val>
                                            <p:strVal val="#ppt_w"/>
                                          </p:val>
                                        </p:tav>
                                      </p:tavLst>
                                    </p:anim>
                                    <p:anim calcmode="lin" valueType="num">
                                      <p:cBhvr>
                                        <p:cTn id="62" dur="1000" fill="hold"/>
                                        <p:tgtEl>
                                          <p:spTgt spid="40"/>
                                        </p:tgtEl>
                                        <p:attrNameLst>
                                          <p:attrName>ppt_h</p:attrName>
                                        </p:attrNameLst>
                                      </p:cBhvr>
                                      <p:tavLst>
                                        <p:tav tm="0">
                                          <p:val>
                                            <p:fltVal val="0"/>
                                          </p:val>
                                        </p:tav>
                                        <p:tav tm="100000">
                                          <p:val>
                                            <p:strVal val="#ppt_h"/>
                                          </p:val>
                                        </p:tav>
                                      </p:tavLst>
                                    </p:anim>
                                    <p:anim calcmode="lin" valueType="num">
                                      <p:cBhvr>
                                        <p:cTn id="63" dur="1000" fill="hold"/>
                                        <p:tgtEl>
                                          <p:spTgt spid="40"/>
                                        </p:tgtEl>
                                        <p:attrNameLst>
                                          <p:attrName>style.rotation</p:attrName>
                                        </p:attrNameLst>
                                      </p:cBhvr>
                                      <p:tavLst>
                                        <p:tav tm="0">
                                          <p:val>
                                            <p:fltVal val="90"/>
                                          </p:val>
                                        </p:tav>
                                        <p:tav tm="100000">
                                          <p:val>
                                            <p:fltVal val="0"/>
                                          </p:val>
                                        </p:tav>
                                      </p:tavLst>
                                    </p:anim>
                                    <p:animEffect transition="in" filter="fade">
                                      <p:cBhvr>
                                        <p:cTn id="64" dur="1000"/>
                                        <p:tgtEl>
                                          <p:spTgt spid="40"/>
                                        </p:tgtEl>
                                      </p:cBhvr>
                                    </p:animEffect>
                                  </p:childTnLst>
                                </p:cTn>
                              </p:par>
                            </p:childTnLst>
                          </p:cTn>
                        </p:par>
                      </p:childTnLst>
                    </p:cTn>
                  </p:par>
                </p:childTnLst>
              </p:cTn>
              <p:nextCondLst>
                <p:cond evt="onClick" delay="0">
                  <p:tgtEl>
                    <p:spTgt spid="13"/>
                  </p:tgtEl>
                </p:cond>
              </p:nextCondLst>
            </p:seq>
            <p:seq concurrent="1" nextAc="seek">
              <p:cTn id="65" restart="whenNotActive" fill="hold" evtFilter="cancelBubble" nodeType="interactiveSeq">
                <p:stCondLst>
                  <p:cond evt="onClick" delay="0">
                    <p:tgtEl>
                      <p:spTgt spid="14"/>
                    </p:tgtEl>
                  </p:cond>
                </p:stCondLst>
                <p:endSync evt="end" delay="0">
                  <p:rtn val="all"/>
                </p:endSync>
                <p:childTnLst>
                  <p:par>
                    <p:cTn id="66" fill="hold">
                      <p:stCondLst>
                        <p:cond delay="0"/>
                      </p:stCondLst>
                      <p:childTnLst>
                        <p:par>
                          <p:cTn id="67" fill="hold">
                            <p:stCondLst>
                              <p:cond delay="0"/>
                            </p:stCondLst>
                            <p:childTnLst>
                              <p:par>
                                <p:cTn id="68" presetID="31" presetClass="entr" presetSubtype="0" fill="hold" grpId="0" nodeType="clickEffect">
                                  <p:stCondLst>
                                    <p:cond delay="0"/>
                                  </p:stCondLst>
                                  <p:childTnLst>
                                    <p:set>
                                      <p:cBhvr>
                                        <p:cTn id="69" dur="1" fill="hold">
                                          <p:stCondLst>
                                            <p:cond delay="0"/>
                                          </p:stCondLst>
                                        </p:cTn>
                                        <p:tgtEl>
                                          <p:spTgt spid="42"/>
                                        </p:tgtEl>
                                        <p:attrNameLst>
                                          <p:attrName>style.visibility</p:attrName>
                                        </p:attrNameLst>
                                      </p:cBhvr>
                                      <p:to>
                                        <p:strVal val="visible"/>
                                      </p:to>
                                    </p:set>
                                    <p:anim calcmode="lin" valueType="num">
                                      <p:cBhvr>
                                        <p:cTn id="70" dur="1000" fill="hold"/>
                                        <p:tgtEl>
                                          <p:spTgt spid="42"/>
                                        </p:tgtEl>
                                        <p:attrNameLst>
                                          <p:attrName>ppt_w</p:attrName>
                                        </p:attrNameLst>
                                      </p:cBhvr>
                                      <p:tavLst>
                                        <p:tav tm="0">
                                          <p:val>
                                            <p:fltVal val="0"/>
                                          </p:val>
                                        </p:tav>
                                        <p:tav tm="100000">
                                          <p:val>
                                            <p:strVal val="#ppt_w"/>
                                          </p:val>
                                        </p:tav>
                                      </p:tavLst>
                                    </p:anim>
                                    <p:anim calcmode="lin" valueType="num">
                                      <p:cBhvr>
                                        <p:cTn id="71" dur="1000" fill="hold"/>
                                        <p:tgtEl>
                                          <p:spTgt spid="42"/>
                                        </p:tgtEl>
                                        <p:attrNameLst>
                                          <p:attrName>ppt_h</p:attrName>
                                        </p:attrNameLst>
                                      </p:cBhvr>
                                      <p:tavLst>
                                        <p:tav tm="0">
                                          <p:val>
                                            <p:fltVal val="0"/>
                                          </p:val>
                                        </p:tav>
                                        <p:tav tm="100000">
                                          <p:val>
                                            <p:strVal val="#ppt_h"/>
                                          </p:val>
                                        </p:tav>
                                      </p:tavLst>
                                    </p:anim>
                                    <p:anim calcmode="lin" valueType="num">
                                      <p:cBhvr>
                                        <p:cTn id="72" dur="1000" fill="hold"/>
                                        <p:tgtEl>
                                          <p:spTgt spid="42"/>
                                        </p:tgtEl>
                                        <p:attrNameLst>
                                          <p:attrName>style.rotation</p:attrName>
                                        </p:attrNameLst>
                                      </p:cBhvr>
                                      <p:tavLst>
                                        <p:tav tm="0">
                                          <p:val>
                                            <p:fltVal val="90"/>
                                          </p:val>
                                        </p:tav>
                                        <p:tav tm="100000">
                                          <p:val>
                                            <p:fltVal val="0"/>
                                          </p:val>
                                        </p:tav>
                                      </p:tavLst>
                                    </p:anim>
                                    <p:animEffect transition="in" filter="fade">
                                      <p:cBhvr>
                                        <p:cTn id="73" dur="1000"/>
                                        <p:tgtEl>
                                          <p:spTgt spid="42"/>
                                        </p:tgtEl>
                                      </p:cBhvr>
                                    </p:animEffect>
                                  </p:childTnLst>
                                </p:cTn>
                              </p:par>
                            </p:childTnLst>
                          </p:cTn>
                        </p:par>
                      </p:childTnLst>
                    </p:cTn>
                  </p:par>
                </p:childTnLst>
              </p:cTn>
              <p:nextCondLst>
                <p:cond evt="onClick" delay="0">
                  <p:tgtEl>
                    <p:spTgt spid="14"/>
                  </p:tgtEl>
                </p:cond>
              </p:nextCondLst>
            </p:seq>
            <p:seq concurrent="1" nextAc="seek">
              <p:cTn id="74" restart="whenNotActive" fill="hold" evtFilter="cancelBubble" nodeType="interactiveSeq">
                <p:stCondLst>
                  <p:cond evt="onClick" delay="0">
                    <p:tgtEl>
                      <p:spTgt spid="11"/>
                    </p:tgtEl>
                  </p:cond>
                </p:stCondLst>
                <p:endSync evt="end" delay="0">
                  <p:rtn val="all"/>
                </p:endSync>
                <p:childTnLst>
                  <p:par>
                    <p:cTn id="75" fill="hold">
                      <p:stCondLst>
                        <p:cond delay="0"/>
                      </p:stCondLst>
                      <p:childTnLst>
                        <p:par>
                          <p:cTn id="76" fill="hold">
                            <p:stCondLst>
                              <p:cond delay="0"/>
                            </p:stCondLst>
                            <p:childTnLst>
                              <p:par>
                                <p:cTn id="77" presetID="31" presetClass="entr" presetSubtype="0" fill="hold" grpId="0" nodeType="clickEffect">
                                  <p:stCondLst>
                                    <p:cond delay="0"/>
                                  </p:stCondLst>
                                  <p:childTnLst>
                                    <p:set>
                                      <p:cBhvr>
                                        <p:cTn id="78" dur="1" fill="hold">
                                          <p:stCondLst>
                                            <p:cond delay="0"/>
                                          </p:stCondLst>
                                        </p:cTn>
                                        <p:tgtEl>
                                          <p:spTgt spid="36"/>
                                        </p:tgtEl>
                                        <p:attrNameLst>
                                          <p:attrName>style.visibility</p:attrName>
                                        </p:attrNameLst>
                                      </p:cBhvr>
                                      <p:to>
                                        <p:strVal val="visible"/>
                                      </p:to>
                                    </p:set>
                                    <p:anim calcmode="lin" valueType="num">
                                      <p:cBhvr>
                                        <p:cTn id="79" dur="1000" fill="hold"/>
                                        <p:tgtEl>
                                          <p:spTgt spid="36"/>
                                        </p:tgtEl>
                                        <p:attrNameLst>
                                          <p:attrName>ppt_w</p:attrName>
                                        </p:attrNameLst>
                                      </p:cBhvr>
                                      <p:tavLst>
                                        <p:tav tm="0">
                                          <p:val>
                                            <p:fltVal val="0"/>
                                          </p:val>
                                        </p:tav>
                                        <p:tav tm="100000">
                                          <p:val>
                                            <p:strVal val="#ppt_w"/>
                                          </p:val>
                                        </p:tav>
                                      </p:tavLst>
                                    </p:anim>
                                    <p:anim calcmode="lin" valueType="num">
                                      <p:cBhvr>
                                        <p:cTn id="80" dur="1000" fill="hold"/>
                                        <p:tgtEl>
                                          <p:spTgt spid="36"/>
                                        </p:tgtEl>
                                        <p:attrNameLst>
                                          <p:attrName>ppt_h</p:attrName>
                                        </p:attrNameLst>
                                      </p:cBhvr>
                                      <p:tavLst>
                                        <p:tav tm="0">
                                          <p:val>
                                            <p:fltVal val="0"/>
                                          </p:val>
                                        </p:tav>
                                        <p:tav tm="100000">
                                          <p:val>
                                            <p:strVal val="#ppt_h"/>
                                          </p:val>
                                        </p:tav>
                                      </p:tavLst>
                                    </p:anim>
                                    <p:anim calcmode="lin" valueType="num">
                                      <p:cBhvr>
                                        <p:cTn id="81" dur="1000" fill="hold"/>
                                        <p:tgtEl>
                                          <p:spTgt spid="36"/>
                                        </p:tgtEl>
                                        <p:attrNameLst>
                                          <p:attrName>style.rotation</p:attrName>
                                        </p:attrNameLst>
                                      </p:cBhvr>
                                      <p:tavLst>
                                        <p:tav tm="0">
                                          <p:val>
                                            <p:fltVal val="90"/>
                                          </p:val>
                                        </p:tav>
                                        <p:tav tm="100000">
                                          <p:val>
                                            <p:fltVal val="0"/>
                                          </p:val>
                                        </p:tav>
                                      </p:tavLst>
                                    </p:anim>
                                    <p:animEffect transition="in" filter="fade">
                                      <p:cBhvr>
                                        <p:cTn id="82" dur="1000"/>
                                        <p:tgtEl>
                                          <p:spTgt spid="36"/>
                                        </p:tgtEl>
                                      </p:cBhvr>
                                    </p:animEffect>
                                  </p:childTnLst>
                                </p:cTn>
                              </p:par>
                            </p:childTnLst>
                          </p:cTn>
                        </p:par>
                      </p:childTnLst>
                    </p:cTn>
                  </p:par>
                </p:childTnLst>
              </p:cTn>
              <p:nextCondLst>
                <p:cond evt="onClick" delay="0">
                  <p:tgtEl>
                    <p:spTgt spid="11"/>
                  </p:tgtEl>
                </p:cond>
              </p:nextCondLst>
            </p:seq>
            <p:seq concurrent="1" nextAc="seek">
              <p:cTn id="83" restart="whenNotActive" fill="hold" evtFilter="cancelBubble" nodeType="interactiveSeq">
                <p:stCondLst>
                  <p:cond evt="onClick" delay="0">
                    <p:tgtEl>
                      <p:spTgt spid="53"/>
                    </p:tgtEl>
                  </p:cond>
                </p:stCondLst>
                <p:endSync evt="end" delay="0">
                  <p:rtn val="all"/>
                </p:endSync>
                <p:childTnLst>
                  <p:par>
                    <p:cTn id="84" fill="hold">
                      <p:stCondLst>
                        <p:cond delay="0"/>
                      </p:stCondLst>
                      <p:childTnLst>
                        <p:par>
                          <p:cTn id="85" fill="hold">
                            <p:stCondLst>
                              <p:cond delay="0"/>
                            </p:stCondLst>
                            <p:childTnLst>
                              <p:par>
                                <p:cTn id="86" presetID="1" presetClass="exit" presetSubtype="0" fill="hold" grpId="1" nodeType="clickEffect">
                                  <p:stCondLst>
                                    <p:cond delay="0"/>
                                  </p:stCondLst>
                                  <p:childTnLst>
                                    <p:set>
                                      <p:cBhvr>
                                        <p:cTn id="87" dur="1" fill="hold">
                                          <p:stCondLst>
                                            <p:cond delay="0"/>
                                          </p:stCondLst>
                                        </p:cTn>
                                        <p:tgtEl>
                                          <p:spTgt spid="2"/>
                                        </p:tgtEl>
                                        <p:attrNameLst>
                                          <p:attrName>style.visibility</p:attrName>
                                        </p:attrNameLst>
                                      </p:cBhvr>
                                      <p:to>
                                        <p:strVal val="hidden"/>
                                      </p:to>
                                    </p:set>
                                  </p:childTnLst>
                                </p:cTn>
                              </p:par>
                            </p:childTnLst>
                          </p:cTn>
                        </p:par>
                        <p:par>
                          <p:cTn id="88" fill="hold">
                            <p:stCondLst>
                              <p:cond delay="0"/>
                            </p:stCondLst>
                            <p:childTnLst>
                              <p:par>
                                <p:cTn id="89" presetID="1" presetClass="entr" presetSubtype="0" fill="hold" grpId="0" nodeType="afterEffect">
                                  <p:stCondLst>
                                    <p:cond delay="0"/>
                                  </p:stCondLst>
                                  <p:childTnLst>
                                    <p:set>
                                      <p:cBhvr>
                                        <p:cTn id="90" dur="1" fill="hold">
                                          <p:stCondLst>
                                            <p:cond delay="0"/>
                                          </p:stCondLst>
                                        </p:cTn>
                                        <p:tgtEl>
                                          <p:spTgt spid="3"/>
                                        </p:tgtEl>
                                        <p:attrNameLst>
                                          <p:attrName>style.visibility</p:attrName>
                                        </p:attrNameLst>
                                      </p:cBhvr>
                                      <p:to>
                                        <p:strVal val="visible"/>
                                      </p:to>
                                    </p:set>
                                  </p:childTnLst>
                                </p:cTn>
                              </p:par>
                            </p:childTnLst>
                          </p:cTn>
                        </p:par>
                      </p:childTnLst>
                    </p:cTn>
                  </p:par>
                </p:childTnLst>
              </p:cTn>
              <p:nextCondLst>
                <p:cond evt="onClick" delay="0">
                  <p:tgtEl>
                    <p:spTgt spid="53"/>
                  </p:tgtEl>
                </p:cond>
              </p:nextCondLst>
            </p:seq>
            <p:seq concurrent="1" nextAc="seek">
              <p:cTn id="91" restart="whenNotActive" fill="hold" evtFilter="cancelBubble" nodeType="interactiveSeq">
                <p:stCondLst>
                  <p:cond evt="onClick" delay="0">
                    <p:tgtEl>
                      <p:spTgt spid="54"/>
                    </p:tgtEl>
                  </p:cond>
                </p:stCondLst>
                <p:endSync evt="end" delay="0">
                  <p:rtn val="all"/>
                </p:endSync>
                <p:childTnLst>
                  <p:par>
                    <p:cTn id="92" fill="hold">
                      <p:stCondLst>
                        <p:cond delay="0"/>
                      </p:stCondLst>
                      <p:childTnLst>
                        <p:par>
                          <p:cTn id="93" fill="hold">
                            <p:stCondLst>
                              <p:cond delay="0"/>
                            </p:stCondLst>
                            <p:childTnLst>
                              <p:par>
                                <p:cTn id="94" presetID="1" presetClass="exit" presetSubtype="0" fill="hold" grpId="1" nodeType="clickEffect">
                                  <p:stCondLst>
                                    <p:cond delay="0"/>
                                  </p:stCondLst>
                                  <p:childTnLst>
                                    <p:set>
                                      <p:cBhvr>
                                        <p:cTn id="95" dur="1" fill="hold">
                                          <p:stCondLst>
                                            <p:cond delay="0"/>
                                          </p:stCondLst>
                                        </p:cTn>
                                        <p:tgtEl>
                                          <p:spTgt spid="28"/>
                                        </p:tgtEl>
                                        <p:attrNameLst>
                                          <p:attrName>style.visibility</p:attrName>
                                        </p:attrNameLst>
                                      </p:cBhvr>
                                      <p:to>
                                        <p:strVal val="hidden"/>
                                      </p:to>
                                    </p:set>
                                  </p:childTnLst>
                                </p:cTn>
                              </p:par>
                            </p:childTnLst>
                          </p:cTn>
                        </p:par>
                        <p:par>
                          <p:cTn id="96" fill="hold">
                            <p:stCondLst>
                              <p:cond delay="0"/>
                            </p:stCondLst>
                            <p:childTnLst>
                              <p:par>
                                <p:cTn id="97" presetID="1" presetClass="entr" presetSubtype="0" fill="hold" grpId="0" nodeType="afterEffect">
                                  <p:stCondLst>
                                    <p:cond delay="0"/>
                                  </p:stCondLst>
                                  <p:childTnLst>
                                    <p:set>
                                      <p:cBhvr>
                                        <p:cTn id="98"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54"/>
                  </p:tgtEl>
                </p:cond>
              </p:nextCondLst>
            </p:seq>
            <p:seq concurrent="1" nextAc="seek">
              <p:cTn id="99" restart="whenNotActive" fill="hold" evtFilter="cancelBubble" nodeType="interactiveSeq">
                <p:stCondLst>
                  <p:cond evt="onClick" delay="0">
                    <p:tgtEl>
                      <p:spTgt spid="55"/>
                    </p:tgtEl>
                  </p:cond>
                </p:stCondLst>
                <p:endSync evt="end" delay="0">
                  <p:rtn val="all"/>
                </p:endSync>
                <p:childTnLst>
                  <p:par>
                    <p:cTn id="100" fill="hold">
                      <p:stCondLst>
                        <p:cond delay="0"/>
                      </p:stCondLst>
                      <p:childTnLst>
                        <p:par>
                          <p:cTn id="101" fill="hold">
                            <p:stCondLst>
                              <p:cond delay="0"/>
                            </p:stCondLst>
                            <p:childTnLst>
                              <p:par>
                                <p:cTn id="102" presetID="1" presetClass="exit" presetSubtype="0" fill="hold" grpId="1" nodeType="clickEffect">
                                  <p:stCondLst>
                                    <p:cond delay="0"/>
                                  </p:stCondLst>
                                  <p:childTnLst>
                                    <p:set>
                                      <p:cBhvr>
                                        <p:cTn id="103" dur="1" fill="hold">
                                          <p:stCondLst>
                                            <p:cond delay="0"/>
                                          </p:stCondLst>
                                        </p:cTn>
                                        <p:tgtEl>
                                          <p:spTgt spid="30"/>
                                        </p:tgtEl>
                                        <p:attrNameLst>
                                          <p:attrName>style.visibility</p:attrName>
                                        </p:attrNameLst>
                                      </p:cBhvr>
                                      <p:to>
                                        <p:strVal val="hidden"/>
                                      </p:to>
                                    </p:set>
                                  </p:childTnLst>
                                </p:cTn>
                              </p:par>
                            </p:childTnLst>
                          </p:cTn>
                        </p:par>
                        <p:par>
                          <p:cTn id="104" fill="hold">
                            <p:stCondLst>
                              <p:cond delay="0"/>
                            </p:stCondLst>
                            <p:childTnLst>
                              <p:par>
                                <p:cTn id="105" presetID="1" presetClass="entr" presetSubtype="0" fill="hold" grpId="0" nodeType="afterEffect">
                                  <p:stCondLst>
                                    <p:cond delay="0"/>
                                  </p:stCondLst>
                                  <p:childTnLst>
                                    <p:set>
                                      <p:cBhvr>
                                        <p:cTn id="106"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55"/>
                  </p:tgtEl>
                </p:cond>
              </p:nextCondLst>
            </p:seq>
            <p:seq concurrent="1" nextAc="seek">
              <p:cTn id="107" restart="whenNotActive" fill="hold" evtFilter="cancelBubble" nodeType="interactiveSeq">
                <p:stCondLst>
                  <p:cond evt="onClick" delay="0">
                    <p:tgtEl>
                      <p:spTgt spid="56"/>
                    </p:tgtEl>
                  </p:cond>
                </p:stCondLst>
                <p:endSync evt="end" delay="0">
                  <p:rtn val="all"/>
                </p:endSync>
                <p:childTnLst>
                  <p:par>
                    <p:cTn id="108" fill="hold">
                      <p:stCondLst>
                        <p:cond delay="0"/>
                      </p:stCondLst>
                      <p:childTnLst>
                        <p:par>
                          <p:cTn id="109" fill="hold">
                            <p:stCondLst>
                              <p:cond delay="0"/>
                            </p:stCondLst>
                            <p:childTnLst>
                              <p:par>
                                <p:cTn id="110" presetID="1" presetClass="exit" presetSubtype="0" fill="hold" grpId="1" nodeType="clickEffect">
                                  <p:stCondLst>
                                    <p:cond delay="0"/>
                                  </p:stCondLst>
                                  <p:childTnLst>
                                    <p:set>
                                      <p:cBhvr>
                                        <p:cTn id="111" dur="1" fill="hold">
                                          <p:stCondLst>
                                            <p:cond delay="0"/>
                                          </p:stCondLst>
                                        </p:cTn>
                                        <p:tgtEl>
                                          <p:spTgt spid="32"/>
                                        </p:tgtEl>
                                        <p:attrNameLst>
                                          <p:attrName>style.visibility</p:attrName>
                                        </p:attrNameLst>
                                      </p:cBhvr>
                                      <p:to>
                                        <p:strVal val="hidden"/>
                                      </p:to>
                                    </p:set>
                                  </p:childTnLst>
                                </p:cTn>
                              </p:par>
                            </p:childTnLst>
                          </p:cTn>
                        </p:par>
                        <p:par>
                          <p:cTn id="112" fill="hold">
                            <p:stCondLst>
                              <p:cond delay="0"/>
                            </p:stCondLst>
                            <p:childTnLst>
                              <p:par>
                                <p:cTn id="113" presetID="1" presetClass="entr" presetSubtype="0" fill="hold" grpId="0" nodeType="afterEffect">
                                  <p:stCondLst>
                                    <p:cond delay="0"/>
                                  </p:stCondLst>
                                  <p:childTnLst>
                                    <p:set>
                                      <p:cBhvr>
                                        <p:cTn id="114"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56"/>
                  </p:tgtEl>
                </p:cond>
              </p:nextCondLst>
            </p:seq>
            <p:seq concurrent="1" nextAc="seek">
              <p:cTn id="115" restart="whenNotActive" fill="hold" evtFilter="cancelBubble" nodeType="interactiveSeq">
                <p:stCondLst>
                  <p:cond evt="onClick" delay="0">
                    <p:tgtEl>
                      <p:spTgt spid="57"/>
                    </p:tgtEl>
                  </p:cond>
                </p:stCondLst>
                <p:endSync evt="end" delay="0">
                  <p:rtn val="all"/>
                </p:endSync>
                <p:childTnLst>
                  <p:par>
                    <p:cTn id="116" fill="hold">
                      <p:stCondLst>
                        <p:cond delay="0"/>
                      </p:stCondLst>
                      <p:childTnLst>
                        <p:par>
                          <p:cTn id="117" fill="hold">
                            <p:stCondLst>
                              <p:cond delay="0"/>
                            </p:stCondLst>
                            <p:childTnLst>
                              <p:par>
                                <p:cTn id="118" presetID="1" presetClass="exit" presetSubtype="0" fill="hold" grpId="1" nodeType="clickEffect">
                                  <p:stCondLst>
                                    <p:cond delay="0"/>
                                  </p:stCondLst>
                                  <p:childTnLst>
                                    <p:set>
                                      <p:cBhvr>
                                        <p:cTn id="119" dur="1" fill="hold">
                                          <p:stCondLst>
                                            <p:cond delay="0"/>
                                          </p:stCondLst>
                                        </p:cTn>
                                        <p:tgtEl>
                                          <p:spTgt spid="34"/>
                                        </p:tgtEl>
                                        <p:attrNameLst>
                                          <p:attrName>style.visibility</p:attrName>
                                        </p:attrNameLst>
                                      </p:cBhvr>
                                      <p:to>
                                        <p:strVal val="hidden"/>
                                      </p:to>
                                    </p:set>
                                  </p:childTnLst>
                                </p:cTn>
                              </p:par>
                            </p:childTnLst>
                          </p:cTn>
                        </p:par>
                        <p:par>
                          <p:cTn id="120" fill="hold">
                            <p:stCondLst>
                              <p:cond delay="0"/>
                            </p:stCondLst>
                            <p:childTnLst>
                              <p:par>
                                <p:cTn id="121" presetID="1" presetClass="entr" presetSubtype="0" fill="hold" grpId="0" nodeType="afterEffect">
                                  <p:stCondLst>
                                    <p:cond delay="0"/>
                                  </p:stCondLst>
                                  <p:childTnLst>
                                    <p:set>
                                      <p:cBhvr>
                                        <p:cTn id="122"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57"/>
                  </p:tgtEl>
                </p:cond>
              </p:nextCondLst>
            </p:seq>
            <p:seq concurrent="1" nextAc="seek">
              <p:cTn id="123" restart="whenNotActive" fill="hold" evtFilter="cancelBubble" nodeType="interactiveSeq">
                <p:stCondLst>
                  <p:cond evt="onClick" delay="0">
                    <p:tgtEl>
                      <p:spTgt spid="58"/>
                    </p:tgtEl>
                  </p:cond>
                </p:stCondLst>
                <p:endSync evt="end" delay="0">
                  <p:rtn val="all"/>
                </p:endSync>
                <p:childTnLst>
                  <p:par>
                    <p:cTn id="124" fill="hold">
                      <p:stCondLst>
                        <p:cond delay="0"/>
                      </p:stCondLst>
                      <p:childTnLst>
                        <p:par>
                          <p:cTn id="125" fill="hold">
                            <p:stCondLst>
                              <p:cond delay="0"/>
                            </p:stCondLst>
                            <p:childTnLst>
                              <p:par>
                                <p:cTn id="126" presetID="1" presetClass="exit" presetSubtype="0" fill="hold" grpId="1" nodeType="clickEffect">
                                  <p:stCondLst>
                                    <p:cond delay="0"/>
                                  </p:stCondLst>
                                  <p:childTnLst>
                                    <p:set>
                                      <p:cBhvr>
                                        <p:cTn id="127" dur="1" fill="hold">
                                          <p:stCondLst>
                                            <p:cond delay="0"/>
                                          </p:stCondLst>
                                        </p:cTn>
                                        <p:tgtEl>
                                          <p:spTgt spid="36"/>
                                        </p:tgtEl>
                                        <p:attrNameLst>
                                          <p:attrName>style.visibility</p:attrName>
                                        </p:attrNameLst>
                                      </p:cBhvr>
                                      <p:to>
                                        <p:strVal val="hidden"/>
                                      </p:to>
                                    </p:set>
                                  </p:childTnLst>
                                </p:cTn>
                              </p:par>
                            </p:childTnLst>
                          </p:cTn>
                        </p:par>
                        <p:par>
                          <p:cTn id="128" fill="hold">
                            <p:stCondLst>
                              <p:cond delay="0"/>
                            </p:stCondLst>
                            <p:childTnLst>
                              <p:par>
                                <p:cTn id="129" presetID="1" presetClass="entr" presetSubtype="0" fill="hold" grpId="0" nodeType="afterEffect">
                                  <p:stCondLst>
                                    <p:cond delay="0"/>
                                  </p:stCondLst>
                                  <p:childTnLst>
                                    <p:set>
                                      <p:cBhvr>
                                        <p:cTn id="130"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58"/>
                  </p:tgtEl>
                </p:cond>
              </p:nextCondLst>
            </p:seq>
            <p:seq concurrent="1" nextAc="seek">
              <p:cTn id="131" restart="whenNotActive" fill="hold" evtFilter="cancelBubble" nodeType="interactiveSeq">
                <p:stCondLst>
                  <p:cond evt="onClick" delay="0">
                    <p:tgtEl>
                      <p:spTgt spid="59"/>
                    </p:tgtEl>
                  </p:cond>
                </p:stCondLst>
                <p:endSync evt="end" delay="0">
                  <p:rtn val="all"/>
                </p:endSync>
                <p:childTnLst>
                  <p:par>
                    <p:cTn id="132" fill="hold">
                      <p:stCondLst>
                        <p:cond delay="0"/>
                      </p:stCondLst>
                      <p:childTnLst>
                        <p:par>
                          <p:cTn id="133" fill="hold">
                            <p:stCondLst>
                              <p:cond delay="0"/>
                            </p:stCondLst>
                            <p:childTnLst>
                              <p:par>
                                <p:cTn id="134" presetID="1" presetClass="exit" presetSubtype="0" fill="hold" grpId="1" nodeType="clickEffect">
                                  <p:stCondLst>
                                    <p:cond delay="0"/>
                                  </p:stCondLst>
                                  <p:childTnLst>
                                    <p:set>
                                      <p:cBhvr>
                                        <p:cTn id="135" dur="1" fill="hold">
                                          <p:stCondLst>
                                            <p:cond delay="0"/>
                                          </p:stCondLst>
                                        </p:cTn>
                                        <p:tgtEl>
                                          <p:spTgt spid="38"/>
                                        </p:tgtEl>
                                        <p:attrNameLst>
                                          <p:attrName>style.visibility</p:attrName>
                                        </p:attrNameLst>
                                      </p:cBhvr>
                                      <p:to>
                                        <p:strVal val="hidden"/>
                                      </p:to>
                                    </p:set>
                                  </p:childTnLst>
                                </p:cTn>
                              </p:par>
                            </p:childTnLst>
                          </p:cTn>
                        </p:par>
                        <p:par>
                          <p:cTn id="136" fill="hold">
                            <p:stCondLst>
                              <p:cond delay="0"/>
                            </p:stCondLst>
                            <p:childTnLst>
                              <p:par>
                                <p:cTn id="137" presetID="1" presetClass="entr" presetSubtype="0" fill="hold" grpId="0" nodeType="afterEffect">
                                  <p:stCondLst>
                                    <p:cond delay="0"/>
                                  </p:stCondLst>
                                  <p:childTnLst>
                                    <p:set>
                                      <p:cBhvr>
                                        <p:cTn id="138" dur="1" fill="hold">
                                          <p:stCondLst>
                                            <p:cond delay="0"/>
                                          </p:stCondLst>
                                        </p:cTn>
                                        <p:tgtEl>
                                          <p:spTgt spid="21"/>
                                        </p:tgtEl>
                                        <p:attrNameLst>
                                          <p:attrName>style.visibility</p:attrName>
                                        </p:attrNameLst>
                                      </p:cBhvr>
                                      <p:to>
                                        <p:strVal val="visible"/>
                                      </p:to>
                                    </p:set>
                                  </p:childTnLst>
                                </p:cTn>
                              </p:par>
                            </p:childTnLst>
                          </p:cTn>
                        </p:par>
                      </p:childTnLst>
                    </p:cTn>
                  </p:par>
                </p:childTnLst>
              </p:cTn>
              <p:nextCondLst>
                <p:cond evt="onClick" delay="0">
                  <p:tgtEl>
                    <p:spTgt spid="59"/>
                  </p:tgtEl>
                </p:cond>
              </p:nextCondLst>
            </p:seq>
            <p:seq concurrent="1" nextAc="seek">
              <p:cTn id="139" restart="whenNotActive" fill="hold" evtFilter="cancelBubble" nodeType="interactiveSeq">
                <p:stCondLst>
                  <p:cond evt="onClick" delay="0">
                    <p:tgtEl>
                      <p:spTgt spid="60"/>
                    </p:tgtEl>
                  </p:cond>
                </p:stCondLst>
                <p:endSync evt="end" delay="0">
                  <p:rtn val="all"/>
                </p:endSync>
                <p:childTnLst>
                  <p:par>
                    <p:cTn id="140" fill="hold">
                      <p:stCondLst>
                        <p:cond delay="0"/>
                      </p:stCondLst>
                      <p:childTnLst>
                        <p:par>
                          <p:cTn id="141" fill="hold">
                            <p:stCondLst>
                              <p:cond delay="0"/>
                            </p:stCondLst>
                            <p:childTnLst>
                              <p:par>
                                <p:cTn id="142" presetID="1" presetClass="exit" presetSubtype="0" fill="hold" grpId="1" nodeType="clickEffect">
                                  <p:stCondLst>
                                    <p:cond delay="0"/>
                                  </p:stCondLst>
                                  <p:childTnLst>
                                    <p:set>
                                      <p:cBhvr>
                                        <p:cTn id="143" dur="1" fill="hold">
                                          <p:stCondLst>
                                            <p:cond delay="0"/>
                                          </p:stCondLst>
                                        </p:cTn>
                                        <p:tgtEl>
                                          <p:spTgt spid="40"/>
                                        </p:tgtEl>
                                        <p:attrNameLst>
                                          <p:attrName>style.visibility</p:attrName>
                                        </p:attrNameLst>
                                      </p:cBhvr>
                                      <p:to>
                                        <p:strVal val="hidden"/>
                                      </p:to>
                                    </p:set>
                                  </p:childTnLst>
                                </p:cTn>
                              </p:par>
                            </p:childTnLst>
                          </p:cTn>
                        </p:par>
                        <p:par>
                          <p:cTn id="144" fill="hold">
                            <p:stCondLst>
                              <p:cond delay="0"/>
                            </p:stCondLst>
                            <p:childTnLst>
                              <p:par>
                                <p:cTn id="145" presetID="1" presetClass="entr" presetSubtype="0" fill="hold" grpId="0" nodeType="afterEffect">
                                  <p:stCondLst>
                                    <p:cond delay="0"/>
                                  </p:stCondLst>
                                  <p:childTnLst>
                                    <p:set>
                                      <p:cBhvr>
                                        <p:cTn id="146" dur="1" fill="hold">
                                          <p:stCondLst>
                                            <p:cond delay="0"/>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60"/>
                  </p:tgtEl>
                </p:cond>
              </p:nextCondLst>
            </p:seq>
            <p:seq concurrent="1" nextAc="seek">
              <p:cTn id="147" restart="whenNotActive" fill="hold" evtFilter="cancelBubble" nodeType="interactiveSeq">
                <p:stCondLst>
                  <p:cond evt="onClick" delay="0">
                    <p:tgtEl>
                      <p:spTgt spid="61"/>
                    </p:tgtEl>
                  </p:cond>
                </p:stCondLst>
                <p:endSync evt="end" delay="0">
                  <p:rtn val="all"/>
                </p:endSync>
                <p:childTnLst>
                  <p:par>
                    <p:cTn id="148" fill="hold">
                      <p:stCondLst>
                        <p:cond delay="0"/>
                      </p:stCondLst>
                      <p:childTnLst>
                        <p:par>
                          <p:cTn id="149" fill="hold">
                            <p:stCondLst>
                              <p:cond delay="0"/>
                            </p:stCondLst>
                            <p:childTnLst>
                              <p:par>
                                <p:cTn id="150" presetID="1" presetClass="exit" presetSubtype="0" fill="hold" grpId="1" nodeType="clickEffect">
                                  <p:stCondLst>
                                    <p:cond delay="0"/>
                                  </p:stCondLst>
                                  <p:childTnLst>
                                    <p:set>
                                      <p:cBhvr>
                                        <p:cTn id="151" dur="1" fill="hold">
                                          <p:stCondLst>
                                            <p:cond delay="0"/>
                                          </p:stCondLst>
                                        </p:cTn>
                                        <p:tgtEl>
                                          <p:spTgt spid="42"/>
                                        </p:tgtEl>
                                        <p:attrNameLst>
                                          <p:attrName>style.visibility</p:attrName>
                                        </p:attrNameLst>
                                      </p:cBhvr>
                                      <p:to>
                                        <p:strVal val="hidden"/>
                                      </p:to>
                                    </p:set>
                                  </p:childTnLst>
                                </p:cTn>
                              </p:par>
                            </p:childTnLst>
                          </p:cTn>
                        </p:par>
                        <p:par>
                          <p:cTn id="152" fill="hold">
                            <p:stCondLst>
                              <p:cond delay="0"/>
                            </p:stCondLst>
                            <p:childTnLst>
                              <p:par>
                                <p:cTn id="153" presetID="1" presetClass="entr" presetSubtype="0" fill="hold" grpId="0" nodeType="afterEffect">
                                  <p:stCondLst>
                                    <p:cond delay="0"/>
                                  </p:stCondLst>
                                  <p:childTnLst>
                                    <p:set>
                                      <p:cBhvr>
                                        <p:cTn id="154" dur="1" fill="hold">
                                          <p:stCondLst>
                                            <p:cond delay="0"/>
                                          </p:stCondLst>
                                        </p:cTn>
                                        <p:tgtEl>
                                          <p:spTgt spid="19"/>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childTnLst>
        </p:cTn>
      </p:par>
    </p:tnLst>
    <p:bldLst>
      <p:bldP spid="19" grpId="0" animBg="1"/>
      <p:bldP spid="42" grpId="0" animBg="1"/>
      <p:bldP spid="42" grpId="1" animBg="1"/>
      <p:bldP spid="20" grpId="0" animBg="1"/>
      <p:bldP spid="40" grpId="0" animBg="1"/>
      <p:bldP spid="40" grpId="1" animBg="1"/>
      <p:bldP spid="21" grpId="0" animBg="1"/>
      <p:bldP spid="38" grpId="0" animBg="1"/>
      <p:bldP spid="38" grpId="1" animBg="1"/>
      <p:bldP spid="18" grpId="0" animBg="1"/>
      <p:bldP spid="17" grpId="0" animBg="1"/>
      <p:bldP spid="16" grpId="0" animBg="1"/>
      <p:bldP spid="6" grpId="0" animBg="1"/>
      <p:bldP spid="4" grpId="0" animBg="1"/>
      <p:bldP spid="36" grpId="0" animBg="1"/>
      <p:bldP spid="36" grpId="1" animBg="1"/>
      <p:bldP spid="34" grpId="0" animBg="1"/>
      <p:bldP spid="34" grpId="1" animBg="1"/>
      <p:bldP spid="32" grpId="0" animBg="1"/>
      <p:bldP spid="32" grpId="1" animBg="1"/>
      <p:bldP spid="30" grpId="0" animBg="1"/>
      <p:bldP spid="30" grpId="1" animBg="1"/>
      <p:bldP spid="28" grpId="0" animBg="1"/>
      <p:bldP spid="28" grpId="1" animBg="1"/>
      <p:bldP spid="3" grpId="0" animBg="1"/>
      <p:bldP spid="2" grpId="0" animBg="1"/>
      <p:bldP spid="2"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6DF39-9B7E-FDA3-6096-46B2D6EB86A0}"/>
              </a:ext>
            </a:extLst>
          </p:cNvPr>
          <p:cNvSpPr>
            <a:spLocks noGrp="1"/>
          </p:cNvSpPr>
          <p:nvPr>
            <p:ph type="title"/>
          </p:nvPr>
        </p:nvSpPr>
        <p:spPr/>
        <p:txBody>
          <a:bodyPr/>
          <a:lstStyle/>
          <a:p>
            <a:r>
              <a:rPr lang="en-US"/>
              <a:t>Water and wet surfaces are reservoirs for germs. </a:t>
            </a:r>
          </a:p>
        </p:txBody>
      </p:sp>
      <p:pic>
        <p:nvPicPr>
          <p:cNvPr id="2053" name="Picture 5" descr="A water puddle on a countertop and a close view of germs">
            <a:extLst>
              <a:ext uri="{FF2B5EF4-FFF2-40B4-BE49-F238E27FC236}">
                <a16:creationId xmlns:a16="http://schemas.microsoft.com/office/drawing/2014/main" id="{85405EDC-05EF-04B4-24C1-83E9C94806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2046" y="1823894"/>
            <a:ext cx="2051066" cy="2510261"/>
          </a:xfrm>
          <a:prstGeom prst="rect">
            <a:avLst/>
          </a:prstGeom>
          <a:noFill/>
          <a:extLst>
            <a:ext uri="{909E8E84-426E-40DD-AFC4-6F175D3DCCD1}">
              <a14:hiddenFill xmlns:a14="http://schemas.microsoft.com/office/drawing/2010/main">
                <a:solidFill>
                  <a:srgbClr val="FFFFFF"/>
                </a:solidFill>
              </a14:hiddenFill>
            </a:ext>
          </a:extLst>
        </p:spPr>
      </p:pic>
      <p:sp>
        <p:nvSpPr>
          <p:cNvPr id="15" name="Text Placeholder 14">
            <a:extLst>
              <a:ext uri="{FF2B5EF4-FFF2-40B4-BE49-F238E27FC236}">
                <a16:creationId xmlns:a16="http://schemas.microsoft.com/office/drawing/2014/main" id="{1C1C99FF-7D05-9D79-EE1E-D4A6CA84492E}"/>
              </a:ext>
            </a:extLst>
          </p:cNvPr>
          <p:cNvSpPr>
            <a:spLocks noGrp="1"/>
          </p:cNvSpPr>
          <p:nvPr>
            <p:ph type="body" sz="quarter" idx="12"/>
          </p:nvPr>
        </p:nvSpPr>
        <p:spPr/>
        <p:txBody>
          <a:bodyPr/>
          <a:lstStyle/>
          <a:p>
            <a:r>
              <a:rPr lang="en-US"/>
              <a:t>How Germs Spread from Water and Wet Surfaces</a:t>
            </a:r>
          </a:p>
          <a:p>
            <a:endParaRPr lang="en-US"/>
          </a:p>
        </p:txBody>
      </p:sp>
      <p:sp>
        <p:nvSpPr>
          <p:cNvPr id="3" name="Content Placeholder 2">
            <a:extLst>
              <a:ext uri="{FF2B5EF4-FFF2-40B4-BE49-F238E27FC236}">
                <a16:creationId xmlns:a16="http://schemas.microsoft.com/office/drawing/2014/main" id="{3C6EC5C7-952C-121A-E8FF-E0DDCF3A8D21}"/>
              </a:ext>
            </a:extLst>
          </p:cNvPr>
          <p:cNvSpPr>
            <a:spLocks noGrp="1"/>
          </p:cNvSpPr>
          <p:nvPr>
            <p:ph sz="quarter" idx="10"/>
          </p:nvPr>
        </p:nvSpPr>
        <p:spPr>
          <a:xfrm>
            <a:off x="838200" y="1959740"/>
            <a:ext cx="5170487" cy="3610636"/>
          </a:xfrm>
        </p:spPr>
        <p:txBody>
          <a:bodyPr/>
          <a:lstStyle/>
          <a:p>
            <a:r>
              <a:rPr lang="en-US"/>
              <a:t>A water puddle on a countertop and a close view of germs</a:t>
            </a:r>
          </a:p>
          <a:p>
            <a:r>
              <a:rPr lang="en-US"/>
              <a:t>Tap water is safe to drink, but it is not sterile. It always has some germs in it.</a:t>
            </a:r>
          </a:p>
          <a:p>
            <a:r>
              <a:rPr lang="en-US"/>
              <a:t>Most of the time, the germs in tap water aren't a problem for healthy people, but they can cause illness in patients with very weak immune systems.</a:t>
            </a:r>
          </a:p>
          <a:p>
            <a:r>
              <a:rPr lang="en-US"/>
              <a:t>If medical instruments and equipment (e.g., devices and central lines) get wet, bacteria can grow. When those devices are used, that bacteria can then get into a patient's body or blood and cause infection.</a:t>
            </a:r>
          </a:p>
        </p:txBody>
      </p:sp>
      <p:sp>
        <p:nvSpPr>
          <p:cNvPr id="4" name="Text Placeholder 3">
            <a:extLst>
              <a:ext uri="{FF2B5EF4-FFF2-40B4-BE49-F238E27FC236}">
                <a16:creationId xmlns:a16="http://schemas.microsoft.com/office/drawing/2014/main" id="{8D3E63A5-808D-E36C-C7AE-93202F1BAA53}"/>
              </a:ext>
            </a:extLst>
          </p:cNvPr>
          <p:cNvSpPr>
            <a:spLocks noGrp="1"/>
          </p:cNvSpPr>
          <p:nvPr>
            <p:ph type="body" sz="quarter" idx="11"/>
          </p:nvPr>
        </p:nvSpPr>
        <p:spPr>
          <a:xfrm>
            <a:off x="8606471" y="356261"/>
            <a:ext cx="3351981" cy="4941228"/>
          </a:xfrm>
        </p:spPr>
        <p:txBody>
          <a:bodyPr/>
          <a:lstStyle/>
          <a:p>
            <a:r>
              <a:rPr lang="en-US" b="1"/>
              <a:t>Infection Control Actions:</a:t>
            </a:r>
          </a:p>
          <a:p>
            <a:pPr marL="285750" indent="-285750">
              <a:buBlip>
                <a:blip r:embed="rId4">
                  <a:extLst>
                    <a:ext uri="{96DAC541-7B7A-43D3-8B79-37D633B846F1}">
                      <asvg:svgBlip xmlns:asvg="http://schemas.microsoft.com/office/drawing/2016/SVG/main" r:embed="rId5"/>
                    </a:ext>
                  </a:extLst>
                </a:blip>
              </a:buBlip>
            </a:pPr>
            <a:r>
              <a:rPr lang="en-US" sz="1600"/>
              <a:t>Cleaning and disinfection</a:t>
            </a:r>
          </a:p>
          <a:p>
            <a:pPr marL="285750" indent="-285750">
              <a:buBlip>
                <a:blip r:embed="rId4">
                  <a:extLst>
                    <a:ext uri="{96DAC541-7B7A-43D3-8B79-37D633B846F1}">
                      <asvg:svgBlip xmlns:asvg="http://schemas.microsoft.com/office/drawing/2016/SVG/main" r:embed="rId5"/>
                    </a:ext>
                  </a:extLst>
                </a:blip>
              </a:buBlip>
            </a:pPr>
            <a:r>
              <a:rPr lang="en-US" sz="1600"/>
              <a:t>Device sterilization</a:t>
            </a:r>
          </a:p>
          <a:p>
            <a:pPr marL="285750" indent="-285750">
              <a:buBlip>
                <a:blip r:embed="rId4">
                  <a:extLst>
                    <a:ext uri="{96DAC541-7B7A-43D3-8B79-37D633B846F1}">
                      <asvg:svgBlip xmlns:asvg="http://schemas.microsoft.com/office/drawing/2016/SVG/main" r:embed="rId5"/>
                    </a:ext>
                  </a:extLst>
                </a:blip>
              </a:buBlip>
            </a:pPr>
            <a:r>
              <a:rPr lang="en-US" sz="1600"/>
              <a:t>Hand hygiene</a:t>
            </a:r>
          </a:p>
          <a:p>
            <a:pPr marL="285750" indent="-285750">
              <a:buBlip>
                <a:blip r:embed="rId4">
                  <a:extLst>
                    <a:ext uri="{96DAC541-7B7A-43D3-8B79-37D633B846F1}">
                      <asvg:svgBlip xmlns:asvg="http://schemas.microsoft.com/office/drawing/2016/SVG/main" r:embed="rId5"/>
                    </a:ext>
                  </a:extLst>
                </a:blip>
              </a:buBlip>
            </a:pPr>
            <a:r>
              <a:rPr lang="en-US" sz="1600"/>
              <a:t>Use of personal protective equipment (gloves, gowns, eye protection)</a:t>
            </a:r>
          </a:p>
        </p:txBody>
      </p:sp>
      <p:pic>
        <p:nvPicPr>
          <p:cNvPr id="24" name="Graphic 23">
            <a:hlinkClick r:id="rId6" action="ppaction://hlinksldjump"/>
            <a:extLst>
              <a:ext uri="{FF2B5EF4-FFF2-40B4-BE49-F238E27FC236}">
                <a16:creationId xmlns:a16="http://schemas.microsoft.com/office/drawing/2014/main" id="{8E721A71-EEAA-3A17-8401-174479DA44A1}"/>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317945" y="244546"/>
            <a:ext cx="574851" cy="574851"/>
          </a:xfrm>
          <a:prstGeom prst="rect">
            <a:avLst/>
          </a:prstGeom>
        </p:spPr>
      </p:pic>
    </p:spTree>
    <p:extLst>
      <p:ext uri="{BB962C8B-B14F-4D97-AF65-F5344CB8AC3E}">
        <p14:creationId xmlns:p14="http://schemas.microsoft.com/office/powerpoint/2010/main" val="2468513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fade">
                                      <p:cBhvr>
                                        <p:cTn id="24" dur="500"/>
                                        <p:tgtEl>
                                          <p:spTgt spid="4">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fade">
                                      <p:cBhvr>
                                        <p:cTn id="27" dur="500"/>
                                        <p:tgtEl>
                                          <p:spTgt spid="4">
                                            <p:txEl>
                                              <p:pRg st="1" end="1"/>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Effect transition="in" filter="fade">
                                      <p:cBhvr>
                                        <p:cTn id="30" dur="500"/>
                                        <p:tgtEl>
                                          <p:spTgt spid="4">
                                            <p:txEl>
                                              <p:pRg st="2" end="2"/>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Effect transition="in" filter="fade">
                                      <p:cBhvr>
                                        <p:cTn id="33" dur="500"/>
                                        <p:tgtEl>
                                          <p:spTgt spid="4">
                                            <p:txEl>
                                              <p:pRg st="3" end="3"/>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
                                            <p:txEl>
                                              <p:pRg st="4" end="4"/>
                                            </p:txEl>
                                          </p:spTgt>
                                        </p:tgtEl>
                                        <p:attrNameLst>
                                          <p:attrName>style.visibility</p:attrName>
                                        </p:attrNameLst>
                                      </p:cBhvr>
                                      <p:to>
                                        <p:strVal val="visible"/>
                                      </p:to>
                                    </p:set>
                                    <p:animEffect transition="in" filter="fade">
                                      <p:cBhvr>
                                        <p:cTn id="36"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3" grpId="0" uiExpand="1" build="p"/>
      <p:bldP spid="4"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6DF39-9B7E-FDA3-6096-46B2D6EB86A0}"/>
              </a:ext>
            </a:extLst>
          </p:cNvPr>
          <p:cNvSpPr>
            <a:spLocks noGrp="1"/>
          </p:cNvSpPr>
          <p:nvPr>
            <p:ph type="title"/>
          </p:nvPr>
        </p:nvSpPr>
        <p:spPr/>
        <p:txBody>
          <a:bodyPr/>
          <a:lstStyle/>
          <a:p>
            <a:r>
              <a:rPr lang="en-US"/>
              <a:t>Dirt and dust are reservoirs for germs.</a:t>
            </a:r>
          </a:p>
        </p:txBody>
      </p:sp>
      <p:pic>
        <p:nvPicPr>
          <p:cNvPr id="4098" name="Picture 2" descr="A tool breaking a wall and debris on the floor and a close view of germs">
            <a:extLst>
              <a:ext uri="{FF2B5EF4-FFF2-40B4-BE49-F238E27FC236}">
                <a16:creationId xmlns:a16="http://schemas.microsoft.com/office/drawing/2014/main" id="{4A6B3B4E-C408-DD1E-13D9-7BA2CAD3AA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1678" y="1833951"/>
            <a:ext cx="2054612" cy="25146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 Placeholder 14">
            <a:extLst>
              <a:ext uri="{FF2B5EF4-FFF2-40B4-BE49-F238E27FC236}">
                <a16:creationId xmlns:a16="http://schemas.microsoft.com/office/drawing/2014/main" id="{1C1C99FF-7D05-9D79-EE1E-D4A6CA84492E}"/>
              </a:ext>
            </a:extLst>
          </p:cNvPr>
          <p:cNvSpPr>
            <a:spLocks noGrp="1"/>
          </p:cNvSpPr>
          <p:nvPr>
            <p:ph type="body" sz="quarter" idx="12"/>
          </p:nvPr>
        </p:nvSpPr>
        <p:spPr/>
        <p:txBody>
          <a:bodyPr/>
          <a:lstStyle/>
          <a:p>
            <a:r>
              <a:rPr lang="en-US"/>
              <a:t>How Germs Spread from Dirt and Dust</a:t>
            </a:r>
          </a:p>
        </p:txBody>
      </p:sp>
      <p:sp>
        <p:nvSpPr>
          <p:cNvPr id="3" name="Content Placeholder 2">
            <a:extLst>
              <a:ext uri="{FF2B5EF4-FFF2-40B4-BE49-F238E27FC236}">
                <a16:creationId xmlns:a16="http://schemas.microsoft.com/office/drawing/2014/main" id="{3C6EC5C7-952C-121A-E8FF-E0DDCF3A8D21}"/>
              </a:ext>
            </a:extLst>
          </p:cNvPr>
          <p:cNvSpPr>
            <a:spLocks noGrp="1"/>
          </p:cNvSpPr>
          <p:nvPr>
            <p:ph sz="quarter" idx="10"/>
          </p:nvPr>
        </p:nvSpPr>
        <p:spPr/>
        <p:txBody>
          <a:bodyPr/>
          <a:lstStyle/>
          <a:p>
            <a:r>
              <a:rPr lang="en-US"/>
              <a:t>Germs live in dirt and soil. Most of the time they aren't a problem for healthy people but can cause serious illness in people with weakened immune systems.</a:t>
            </a:r>
          </a:p>
          <a:p>
            <a:r>
              <a:rPr lang="en-US"/>
              <a:t>Building construction can send dirt and the germs in it into the air, which can then get inside a health care facility.</a:t>
            </a:r>
          </a:p>
          <a:p>
            <a:r>
              <a:rPr lang="en-US"/>
              <a:t>Smaller construction and maintenance projects inside a building – like taking out parts of a wall, removing ceiling tiles, or renovating a room – can also create dust that has germs in it.</a:t>
            </a:r>
          </a:p>
        </p:txBody>
      </p:sp>
      <p:sp>
        <p:nvSpPr>
          <p:cNvPr id="4" name="Text Placeholder 3">
            <a:extLst>
              <a:ext uri="{FF2B5EF4-FFF2-40B4-BE49-F238E27FC236}">
                <a16:creationId xmlns:a16="http://schemas.microsoft.com/office/drawing/2014/main" id="{8D3E63A5-808D-E36C-C7AE-93202F1BAA53}"/>
              </a:ext>
            </a:extLst>
          </p:cNvPr>
          <p:cNvSpPr>
            <a:spLocks noGrp="1"/>
          </p:cNvSpPr>
          <p:nvPr>
            <p:ph type="body" sz="quarter" idx="11"/>
          </p:nvPr>
        </p:nvSpPr>
        <p:spPr>
          <a:xfrm>
            <a:off x="8606471" y="356261"/>
            <a:ext cx="3351981" cy="4941228"/>
          </a:xfrm>
        </p:spPr>
        <p:txBody>
          <a:bodyPr/>
          <a:lstStyle/>
          <a:p>
            <a:r>
              <a:rPr lang="en-US" b="1"/>
              <a:t>Infection Control Actions:</a:t>
            </a:r>
          </a:p>
          <a:p>
            <a:pPr marL="285750" indent="-285750">
              <a:buBlip>
                <a:blip r:embed="rId3">
                  <a:extLst>
                    <a:ext uri="{96DAC541-7B7A-43D3-8B79-37D633B846F1}">
                      <asvg:svgBlip xmlns:asvg="http://schemas.microsoft.com/office/drawing/2016/SVG/main" r:embed="rId4"/>
                    </a:ext>
                  </a:extLst>
                </a:blip>
              </a:buBlip>
            </a:pPr>
            <a:r>
              <a:rPr lang="en-US" sz="1600"/>
              <a:t>Cleaning and disinfection</a:t>
            </a:r>
          </a:p>
          <a:p>
            <a:pPr marL="285750" indent="-285750">
              <a:buBlip>
                <a:blip r:embed="rId3">
                  <a:extLst>
                    <a:ext uri="{96DAC541-7B7A-43D3-8B79-37D633B846F1}">
                      <asvg:svgBlip xmlns:asvg="http://schemas.microsoft.com/office/drawing/2016/SVG/main" r:embed="rId4"/>
                    </a:ext>
                  </a:extLst>
                </a:blip>
              </a:buBlip>
            </a:pPr>
            <a:r>
              <a:rPr lang="en-US" sz="1600"/>
              <a:t>Ventilation</a:t>
            </a:r>
          </a:p>
          <a:p>
            <a:pPr marL="285750" indent="-285750">
              <a:buBlip>
                <a:blip r:embed="rId3">
                  <a:extLst>
                    <a:ext uri="{96DAC541-7B7A-43D3-8B79-37D633B846F1}">
                      <asvg:svgBlip xmlns:asvg="http://schemas.microsoft.com/office/drawing/2016/SVG/main" r:embed="rId4"/>
                    </a:ext>
                  </a:extLst>
                </a:blip>
              </a:buBlip>
            </a:pPr>
            <a:r>
              <a:rPr lang="en-US" sz="1600"/>
              <a:t>Using barriers and other types of construction containment</a:t>
            </a:r>
          </a:p>
          <a:p>
            <a:pPr marL="285750" indent="-285750">
              <a:buBlip>
                <a:blip r:embed="rId3">
                  <a:extLst>
                    <a:ext uri="{96DAC541-7B7A-43D3-8B79-37D633B846F1}">
                      <asvg:svgBlip xmlns:asvg="http://schemas.microsoft.com/office/drawing/2016/SVG/main" r:embed="rId4"/>
                    </a:ext>
                  </a:extLst>
                </a:blip>
              </a:buBlip>
            </a:pPr>
            <a:r>
              <a:rPr lang="en-US" sz="1600"/>
              <a:t>Hand hygiene</a:t>
            </a:r>
          </a:p>
        </p:txBody>
      </p:sp>
      <p:pic>
        <p:nvPicPr>
          <p:cNvPr id="7" name="Graphic 6">
            <a:hlinkClick r:id="rId5" action="ppaction://hlinksldjump"/>
            <a:extLst>
              <a:ext uri="{FF2B5EF4-FFF2-40B4-BE49-F238E27FC236}">
                <a16:creationId xmlns:a16="http://schemas.microsoft.com/office/drawing/2014/main" id="{FF4A7CF8-306E-F2C9-90FD-DDE39FA163EC}"/>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317945" y="244546"/>
            <a:ext cx="574851" cy="574851"/>
          </a:xfrm>
          <a:prstGeom prst="rect">
            <a:avLst/>
          </a:prstGeom>
        </p:spPr>
      </p:pic>
    </p:spTree>
    <p:extLst>
      <p:ext uri="{BB962C8B-B14F-4D97-AF65-F5344CB8AC3E}">
        <p14:creationId xmlns:p14="http://schemas.microsoft.com/office/powerpoint/2010/main" val="78608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500"/>
                                        <p:tgtEl>
                                          <p:spTgt spid="4">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fade">
                                      <p:cBhvr>
                                        <p:cTn id="24" dur="500"/>
                                        <p:tgtEl>
                                          <p:spTgt spid="4">
                                            <p:txEl>
                                              <p:pRg st="1" end="1"/>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fade">
                                      <p:cBhvr>
                                        <p:cTn id="27" dur="500"/>
                                        <p:tgtEl>
                                          <p:spTgt spid="4">
                                            <p:txEl>
                                              <p:pRg st="2" end="2"/>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Effect transition="in" filter="fade">
                                      <p:cBhvr>
                                        <p:cTn id="30" dur="500"/>
                                        <p:tgtEl>
                                          <p:spTgt spid="4">
                                            <p:txEl>
                                              <p:pRg st="3" end="3"/>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fade">
                                      <p:cBhvr>
                                        <p:cTn id="33"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3" grpId="0" uiExpand="1" build="p"/>
      <p:bldP spid="4"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6DF39-9B7E-FDA3-6096-46B2D6EB86A0}"/>
              </a:ext>
            </a:extLst>
          </p:cNvPr>
          <p:cNvSpPr>
            <a:spLocks noGrp="1"/>
          </p:cNvSpPr>
          <p:nvPr>
            <p:ph type="title"/>
          </p:nvPr>
        </p:nvSpPr>
        <p:spPr/>
        <p:txBody>
          <a:bodyPr/>
          <a:lstStyle/>
          <a:p>
            <a:r>
              <a:rPr lang="en-US"/>
              <a:t>Medical devices are reservoirs for germs.</a:t>
            </a:r>
          </a:p>
        </p:txBody>
      </p:sp>
      <p:pic>
        <p:nvPicPr>
          <p:cNvPr id="1026" name="Picture 2" descr="Finger with oximeter reading oxygen level and a close view of germs">
            <a:extLst>
              <a:ext uri="{FF2B5EF4-FFF2-40B4-BE49-F238E27FC236}">
                <a16:creationId xmlns:a16="http://schemas.microsoft.com/office/drawing/2014/main" id="{F60737B7-B9D4-226F-8DE1-C2DD3CA8D9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4430" y="1830539"/>
            <a:ext cx="2057400" cy="2518012"/>
          </a:xfrm>
          <a:prstGeom prst="rect">
            <a:avLst/>
          </a:prstGeom>
          <a:noFill/>
          <a:extLst>
            <a:ext uri="{909E8E84-426E-40DD-AFC4-6F175D3DCCD1}">
              <a14:hiddenFill xmlns:a14="http://schemas.microsoft.com/office/drawing/2010/main">
                <a:solidFill>
                  <a:srgbClr val="FFFFFF"/>
                </a:solidFill>
              </a14:hiddenFill>
            </a:ext>
          </a:extLst>
        </p:spPr>
      </p:pic>
      <p:sp>
        <p:nvSpPr>
          <p:cNvPr id="15" name="Text Placeholder 14">
            <a:extLst>
              <a:ext uri="{FF2B5EF4-FFF2-40B4-BE49-F238E27FC236}">
                <a16:creationId xmlns:a16="http://schemas.microsoft.com/office/drawing/2014/main" id="{1C1C99FF-7D05-9D79-EE1E-D4A6CA84492E}"/>
              </a:ext>
            </a:extLst>
          </p:cNvPr>
          <p:cNvSpPr>
            <a:spLocks noGrp="1"/>
          </p:cNvSpPr>
          <p:nvPr>
            <p:ph type="body" sz="quarter" idx="12"/>
          </p:nvPr>
        </p:nvSpPr>
        <p:spPr/>
        <p:txBody>
          <a:bodyPr/>
          <a:lstStyle/>
          <a:p>
            <a:r>
              <a:rPr lang="en-US"/>
              <a:t>How Germs Spread from</a:t>
            </a:r>
            <a:r>
              <a:rPr lang="en-US" b="1" i="0">
                <a:effectLst/>
                <a:latin typeface="open-sans"/>
              </a:rPr>
              <a:t> Medical Devices</a:t>
            </a:r>
          </a:p>
          <a:p>
            <a:endParaRPr lang="en-US" b="1" i="0">
              <a:effectLst/>
              <a:latin typeface="open-sans"/>
            </a:endParaRPr>
          </a:p>
        </p:txBody>
      </p:sp>
      <p:sp>
        <p:nvSpPr>
          <p:cNvPr id="3" name="Content Placeholder 2">
            <a:extLst>
              <a:ext uri="{FF2B5EF4-FFF2-40B4-BE49-F238E27FC236}">
                <a16:creationId xmlns:a16="http://schemas.microsoft.com/office/drawing/2014/main" id="{3C6EC5C7-952C-121A-E8FF-E0DDCF3A8D21}"/>
              </a:ext>
            </a:extLst>
          </p:cNvPr>
          <p:cNvSpPr>
            <a:spLocks noGrp="1"/>
          </p:cNvSpPr>
          <p:nvPr>
            <p:ph sz="quarter" idx="10"/>
          </p:nvPr>
        </p:nvSpPr>
        <p:spPr/>
        <p:txBody>
          <a:bodyPr/>
          <a:lstStyle/>
          <a:p>
            <a:r>
              <a:rPr lang="en-US"/>
              <a:t>When a device, like a pulse oximeter, is used on a patient's body to provide care, any germs on that device can be spread to places in or on the patient's body.</a:t>
            </a:r>
          </a:p>
          <a:p>
            <a:r>
              <a:rPr lang="en-US"/>
              <a:t>When a device is put into a patient's body, like an IV needle, endoscope, or artificial hip, any germs on the device can spread into the body.</a:t>
            </a:r>
          </a:p>
          <a:p>
            <a:r>
              <a:rPr lang="en-US"/>
              <a:t>If not handled correctly, shared medical devices can spread germs from one patient to another.</a:t>
            </a:r>
          </a:p>
        </p:txBody>
      </p:sp>
      <p:sp>
        <p:nvSpPr>
          <p:cNvPr id="4" name="Text Placeholder 3">
            <a:extLst>
              <a:ext uri="{FF2B5EF4-FFF2-40B4-BE49-F238E27FC236}">
                <a16:creationId xmlns:a16="http://schemas.microsoft.com/office/drawing/2014/main" id="{8D3E63A5-808D-E36C-C7AE-93202F1BAA53}"/>
              </a:ext>
            </a:extLst>
          </p:cNvPr>
          <p:cNvSpPr>
            <a:spLocks noGrp="1"/>
          </p:cNvSpPr>
          <p:nvPr>
            <p:ph type="body" sz="quarter" idx="11"/>
          </p:nvPr>
        </p:nvSpPr>
        <p:spPr>
          <a:xfrm>
            <a:off x="8606471" y="356261"/>
            <a:ext cx="3351981" cy="4941228"/>
          </a:xfrm>
        </p:spPr>
        <p:txBody>
          <a:bodyPr/>
          <a:lstStyle/>
          <a:p>
            <a:r>
              <a:rPr lang="en-US" b="1"/>
              <a:t>Infection Control Actions:</a:t>
            </a:r>
          </a:p>
          <a:p>
            <a:pPr marL="285750" indent="-285750">
              <a:buBlip>
                <a:blip r:embed="rId4">
                  <a:extLst>
                    <a:ext uri="{96DAC541-7B7A-43D3-8B79-37D633B846F1}">
                      <asvg:svgBlip xmlns:asvg="http://schemas.microsoft.com/office/drawing/2016/SVG/main" r:embed="rId5"/>
                    </a:ext>
                  </a:extLst>
                </a:blip>
              </a:buBlip>
            </a:pPr>
            <a:r>
              <a:rPr lang="en-US" sz="1600"/>
              <a:t>Cleaning and disinfection</a:t>
            </a:r>
          </a:p>
          <a:p>
            <a:pPr marL="285750" indent="-285750">
              <a:buBlip>
                <a:blip r:embed="rId4">
                  <a:extLst>
                    <a:ext uri="{96DAC541-7B7A-43D3-8B79-37D633B846F1}">
                      <asvg:svgBlip xmlns:asvg="http://schemas.microsoft.com/office/drawing/2016/SVG/main" r:embed="rId5"/>
                    </a:ext>
                  </a:extLst>
                </a:blip>
              </a:buBlip>
            </a:pPr>
            <a:r>
              <a:rPr lang="en-US" sz="1600"/>
              <a:t>Device sterilization</a:t>
            </a:r>
          </a:p>
          <a:p>
            <a:pPr marL="285750" indent="-285750">
              <a:buBlip>
                <a:blip r:embed="rId4">
                  <a:extLst>
                    <a:ext uri="{96DAC541-7B7A-43D3-8B79-37D633B846F1}">
                      <asvg:svgBlip xmlns:asvg="http://schemas.microsoft.com/office/drawing/2016/SVG/main" r:embed="rId5"/>
                    </a:ext>
                  </a:extLst>
                </a:blip>
              </a:buBlip>
            </a:pPr>
            <a:r>
              <a:rPr lang="en-US" sz="1600"/>
              <a:t>Hand hygiene</a:t>
            </a:r>
          </a:p>
          <a:p>
            <a:pPr marL="285750" indent="-285750">
              <a:buBlip>
                <a:blip r:embed="rId4">
                  <a:extLst>
                    <a:ext uri="{96DAC541-7B7A-43D3-8B79-37D633B846F1}">
                      <asvg:svgBlip xmlns:asvg="http://schemas.microsoft.com/office/drawing/2016/SVG/main" r:embed="rId5"/>
                    </a:ext>
                  </a:extLst>
                </a:blip>
              </a:buBlip>
            </a:pPr>
            <a:r>
              <a:rPr lang="en-US" sz="1600"/>
              <a:t>Use of personal protective equipment (gloves)</a:t>
            </a:r>
          </a:p>
        </p:txBody>
      </p:sp>
      <p:pic>
        <p:nvPicPr>
          <p:cNvPr id="7" name="Graphic 6">
            <a:hlinkClick r:id="rId6" action="ppaction://hlinksldjump"/>
            <a:extLst>
              <a:ext uri="{FF2B5EF4-FFF2-40B4-BE49-F238E27FC236}">
                <a16:creationId xmlns:a16="http://schemas.microsoft.com/office/drawing/2014/main" id="{FF4A7CF8-306E-F2C9-90FD-DDE39FA163EC}"/>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317945" y="244546"/>
            <a:ext cx="574851" cy="574851"/>
          </a:xfrm>
          <a:prstGeom prst="rect">
            <a:avLst/>
          </a:prstGeom>
        </p:spPr>
      </p:pic>
    </p:spTree>
    <p:extLst>
      <p:ext uri="{BB962C8B-B14F-4D97-AF65-F5344CB8AC3E}">
        <p14:creationId xmlns:p14="http://schemas.microsoft.com/office/powerpoint/2010/main" val="3282820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500"/>
                                        <p:tgtEl>
                                          <p:spTgt spid="4">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fade">
                                      <p:cBhvr>
                                        <p:cTn id="24" dur="500"/>
                                        <p:tgtEl>
                                          <p:spTgt spid="4">
                                            <p:txEl>
                                              <p:pRg st="1" end="1"/>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fade">
                                      <p:cBhvr>
                                        <p:cTn id="27" dur="500"/>
                                        <p:tgtEl>
                                          <p:spTgt spid="4">
                                            <p:txEl>
                                              <p:pRg st="2" end="2"/>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Effect transition="in" filter="fade">
                                      <p:cBhvr>
                                        <p:cTn id="30" dur="500"/>
                                        <p:tgtEl>
                                          <p:spTgt spid="4">
                                            <p:txEl>
                                              <p:pRg st="3" end="3"/>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fade">
                                      <p:cBhvr>
                                        <p:cTn id="33"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3" grpId="0" build="p"/>
      <p:bldP spid="4"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E34BFEE-2548-E7B0-99F1-0EE3AE2FD2B4}"/>
              </a:ext>
            </a:extLst>
          </p:cNvPr>
          <p:cNvSpPr>
            <a:spLocks noGrp="1"/>
          </p:cNvSpPr>
          <p:nvPr>
            <p:ph type="title"/>
          </p:nvPr>
        </p:nvSpPr>
        <p:spPr>
          <a:xfrm>
            <a:off x="531845" y="694086"/>
            <a:ext cx="3992591" cy="2734914"/>
          </a:xfrm>
        </p:spPr>
        <p:txBody>
          <a:bodyPr>
            <a:normAutofit fontScale="90000"/>
          </a:bodyPr>
          <a:lstStyle/>
          <a:p>
            <a:pPr algn="ctr"/>
            <a:r>
              <a:rPr lang="en-US" dirty="0">
                <a:solidFill>
                  <a:schemeClr val="bg1"/>
                </a:solidFill>
              </a:rPr>
              <a:t>What’s Wrong With This Picture? Outpatient Exam Room</a:t>
            </a:r>
          </a:p>
        </p:txBody>
      </p:sp>
      <p:sp>
        <p:nvSpPr>
          <p:cNvPr id="7" name="Text Placeholder 6">
            <a:extLst>
              <a:ext uri="{FF2B5EF4-FFF2-40B4-BE49-F238E27FC236}">
                <a16:creationId xmlns:a16="http://schemas.microsoft.com/office/drawing/2014/main" id="{24747689-FF0F-059C-5CF4-9DA91BD457D8}"/>
              </a:ext>
            </a:extLst>
          </p:cNvPr>
          <p:cNvSpPr>
            <a:spLocks noGrp="1"/>
          </p:cNvSpPr>
          <p:nvPr>
            <p:ph type="body" sz="quarter" idx="13"/>
          </p:nvPr>
        </p:nvSpPr>
        <p:spPr>
          <a:xfrm>
            <a:off x="531845" y="3836021"/>
            <a:ext cx="3992591" cy="2475609"/>
          </a:xfrm>
        </p:spPr>
        <p:txBody>
          <a:bodyPr/>
          <a:lstStyle/>
          <a:p>
            <a:pPr marL="0" indent="0" algn="ctr">
              <a:buNone/>
            </a:pPr>
            <a:r>
              <a:rPr lang="en-US" dirty="0"/>
              <a:t>Interactive Training Mini Series: I Spy With My Infection Control Eyes</a:t>
            </a:r>
          </a:p>
        </p:txBody>
      </p:sp>
      <p:pic>
        <p:nvPicPr>
          <p:cNvPr id="9" name="Picture Placeholder 8" descr="PFL training What's Wrong with This Picture Outpatient Exam Room ">
            <a:extLst>
              <a:ext uri="{FF2B5EF4-FFF2-40B4-BE49-F238E27FC236}">
                <a16:creationId xmlns:a16="http://schemas.microsoft.com/office/drawing/2014/main" id="{397FBF33-965C-F166-D872-DCEBBDAA8BA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932" b="1932"/>
          <a:stretch>
            <a:fillRect/>
          </a:stretch>
        </p:blipFill>
        <p:spPr>
          <a:xfrm>
            <a:off x="4968695" y="691882"/>
            <a:ext cx="6300787" cy="3411537"/>
          </a:xfrm>
        </p:spPr>
      </p:pic>
      <p:sp>
        <p:nvSpPr>
          <p:cNvPr id="10" name="Date Placeholder 9">
            <a:extLst>
              <a:ext uri="{FF2B5EF4-FFF2-40B4-BE49-F238E27FC236}">
                <a16:creationId xmlns:a16="http://schemas.microsoft.com/office/drawing/2014/main" id="{598915E1-02ED-0CBA-E583-6F334F1A126C}"/>
              </a:ext>
            </a:extLst>
          </p:cNvPr>
          <p:cNvSpPr>
            <a:spLocks noGrp="1"/>
          </p:cNvSpPr>
          <p:nvPr>
            <p:ph type="dt" sz="half" idx="11"/>
          </p:nvPr>
        </p:nvSpPr>
        <p:spPr/>
        <p:txBody>
          <a:bodyPr/>
          <a:lstStyle/>
          <a:p>
            <a:r>
              <a:rPr lang="en-US"/>
              <a:t>8/29/2023</a:t>
            </a:r>
          </a:p>
        </p:txBody>
      </p:sp>
      <p:sp>
        <p:nvSpPr>
          <p:cNvPr id="11" name="Footer Placeholder 10">
            <a:extLst>
              <a:ext uri="{FF2B5EF4-FFF2-40B4-BE49-F238E27FC236}">
                <a16:creationId xmlns:a16="http://schemas.microsoft.com/office/drawing/2014/main" id="{C97A7493-640A-A316-97CC-79D6D2D7B1A3}"/>
              </a:ext>
            </a:extLst>
          </p:cNvPr>
          <p:cNvSpPr>
            <a:spLocks noGrp="1"/>
          </p:cNvSpPr>
          <p:nvPr>
            <p:ph type="ftr" sz="quarter" idx="3"/>
          </p:nvPr>
        </p:nvSpPr>
        <p:spPr/>
        <p:txBody>
          <a:bodyPr/>
          <a:lstStyle/>
          <a:p>
            <a:r>
              <a:rPr lang="en-US"/>
              <a:t>health.state.mn.us</a:t>
            </a:r>
          </a:p>
        </p:txBody>
      </p:sp>
      <p:sp>
        <p:nvSpPr>
          <p:cNvPr id="12" name="Slide Number Placeholder 11">
            <a:extLst>
              <a:ext uri="{FF2B5EF4-FFF2-40B4-BE49-F238E27FC236}">
                <a16:creationId xmlns:a16="http://schemas.microsoft.com/office/drawing/2014/main" id="{7F8AEAB2-E381-53FC-8488-58C1FE34E0E4}"/>
              </a:ext>
            </a:extLst>
          </p:cNvPr>
          <p:cNvSpPr>
            <a:spLocks noGrp="1"/>
          </p:cNvSpPr>
          <p:nvPr>
            <p:ph type="sldNum" sz="quarter" idx="12"/>
          </p:nvPr>
        </p:nvSpPr>
        <p:spPr/>
        <p:txBody>
          <a:bodyPr/>
          <a:lstStyle/>
          <a:p>
            <a:fld id="{48F63A3B-78C7-47BE-AE5E-E10140E04643}" type="slidenum">
              <a:rPr lang="en-US" smtClean="0"/>
              <a:pPr/>
              <a:t>18</a:t>
            </a:fld>
            <a:endParaRPr lang="en-US"/>
          </a:p>
        </p:txBody>
      </p:sp>
    </p:spTree>
    <p:extLst>
      <p:ext uri="{BB962C8B-B14F-4D97-AF65-F5344CB8AC3E}">
        <p14:creationId xmlns:p14="http://schemas.microsoft.com/office/powerpoint/2010/main" val="33798714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0D1D0-0187-40F6-85A4-6A5E603616C3}"/>
              </a:ext>
            </a:extLst>
          </p:cNvPr>
          <p:cNvSpPr>
            <a:spLocks noGrp="1"/>
          </p:cNvSpPr>
          <p:nvPr>
            <p:ph type="ctrTitle"/>
          </p:nvPr>
        </p:nvSpPr>
        <p:spPr/>
        <p:txBody>
          <a:bodyPr anchor="t">
            <a:normAutofit/>
          </a:bodyPr>
          <a:lstStyle/>
          <a:p>
            <a:r>
              <a:rPr lang="en-US"/>
              <a:t>What’s Wrong with </a:t>
            </a:r>
            <a:br>
              <a:rPr lang="en-US"/>
            </a:br>
            <a:r>
              <a:rPr lang="en-US"/>
              <a:t>this Picture: </a:t>
            </a:r>
            <a:br>
              <a:rPr lang="en-US"/>
            </a:br>
            <a:r>
              <a:rPr lang="en-US"/>
              <a:t>Outpatient Exam Room</a:t>
            </a:r>
          </a:p>
        </p:txBody>
      </p:sp>
      <p:sp>
        <p:nvSpPr>
          <p:cNvPr id="9" name="Text Placeholder 8">
            <a:extLst>
              <a:ext uri="{FF2B5EF4-FFF2-40B4-BE49-F238E27FC236}">
                <a16:creationId xmlns:a16="http://schemas.microsoft.com/office/drawing/2014/main" id="{7B7468A0-78E2-4E68-BF45-7D2E5F804659}"/>
              </a:ext>
            </a:extLst>
          </p:cNvPr>
          <p:cNvSpPr>
            <a:spLocks noGrp="1"/>
          </p:cNvSpPr>
          <p:nvPr>
            <p:ph type="body" sz="quarter" idx="11"/>
          </p:nvPr>
        </p:nvSpPr>
        <p:spPr/>
        <p:txBody>
          <a:bodyPr/>
          <a:lstStyle/>
          <a:p>
            <a:r>
              <a:rPr lang="en-US"/>
              <a:t>Table Talk with MDH Project Firstline</a:t>
            </a:r>
          </a:p>
        </p:txBody>
      </p:sp>
      <p:sp>
        <p:nvSpPr>
          <p:cNvPr id="8" name="Text Placeholder 3">
            <a:extLst>
              <a:ext uri="{FF2B5EF4-FFF2-40B4-BE49-F238E27FC236}">
                <a16:creationId xmlns:a16="http://schemas.microsoft.com/office/drawing/2014/main" id="{56E06EE7-A1AB-4B1A-976C-C3D0B9CB2183}"/>
              </a:ext>
            </a:extLst>
          </p:cNvPr>
          <p:cNvSpPr>
            <a:spLocks noGrp="1"/>
          </p:cNvSpPr>
          <p:nvPr>
            <p:ph type="body" sz="quarter" idx="10"/>
          </p:nvPr>
        </p:nvSpPr>
        <p:spPr>
          <a:xfrm>
            <a:off x="687230" y="1802296"/>
            <a:ext cx="3613150" cy="522465"/>
          </a:xfrm>
        </p:spPr>
        <p:txBody>
          <a:bodyPr/>
          <a:lstStyle/>
          <a:p>
            <a:r>
              <a:rPr lang="en-US"/>
              <a:t>Interactive Resources</a:t>
            </a:r>
          </a:p>
        </p:txBody>
      </p:sp>
    </p:spTree>
    <p:custDataLst>
      <p:tags r:id="rId1"/>
    </p:custDataLst>
    <p:extLst>
      <p:ext uri="{BB962C8B-B14F-4D97-AF65-F5344CB8AC3E}">
        <p14:creationId xmlns:p14="http://schemas.microsoft.com/office/powerpoint/2010/main" val="108744578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02634-5472-4514-B187-6E3EDBB5CD12}"/>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9318B743-76B2-4D2C-A334-4F77B160FC11}"/>
              </a:ext>
            </a:extLst>
          </p:cNvPr>
          <p:cNvSpPr>
            <a:spLocks noGrp="1"/>
          </p:cNvSpPr>
          <p:nvPr>
            <p:ph idx="1"/>
          </p:nvPr>
        </p:nvSpPr>
        <p:spPr/>
        <p:txBody>
          <a:bodyPr/>
          <a:lstStyle/>
          <a:p>
            <a:r>
              <a:rPr lang="en-US"/>
              <a:t>Project Firstline Initiative</a:t>
            </a:r>
          </a:p>
          <a:p>
            <a:pPr lvl="1"/>
            <a:r>
              <a:rPr lang="en-US"/>
              <a:t>Meet the Team</a:t>
            </a:r>
          </a:p>
          <a:p>
            <a:pPr lvl="1"/>
            <a:r>
              <a:rPr lang="en-US"/>
              <a:t>Website and Subscribe</a:t>
            </a:r>
          </a:p>
          <a:p>
            <a:r>
              <a:rPr lang="en-US"/>
              <a:t>Trainings </a:t>
            </a:r>
          </a:p>
          <a:p>
            <a:pPr lvl="1"/>
            <a:r>
              <a:rPr lang="en-US"/>
              <a:t>Live and Recorded</a:t>
            </a:r>
          </a:p>
          <a:p>
            <a:r>
              <a:rPr lang="en-US"/>
              <a:t>Resources</a:t>
            </a:r>
          </a:p>
          <a:p>
            <a:r>
              <a:rPr lang="en-US"/>
              <a:t>Conclusion</a:t>
            </a:r>
          </a:p>
        </p:txBody>
      </p:sp>
      <p:sp>
        <p:nvSpPr>
          <p:cNvPr id="5" name="Rectangle: Rounded Corners 4">
            <a:extLst>
              <a:ext uri="{FF2B5EF4-FFF2-40B4-BE49-F238E27FC236}">
                <a16:creationId xmlns:a16="http://schemas.microsoft.com/office/drawing/2014/main" id="{7DFDB8F1-B870-4616-8021-325820BC6B62}"/>
              </a:ext>
              <a:ext uri="{C183D7F6-B498-43B3-948B-1728B52AA6E4}">
                <adec:decorative xmlns:adec="http://schemas.microsoft.com/office/drawing/2017/decorative" val="1"/>
              </a:ext>
            </a:extLst>
          </p:cNvPr>
          <p:cNvSpPr/>
          <p:nvPr/>
        </p:nvSpPr>
        <p:spPr>
          <a:xfrm>
            <a:off x="1199953" y="793697"/>
            <a:ext cx="1382634" cy="274320"/>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16" name="Rectangle 15">
            <a:extLst>
              <a:ext uri="{FF2B5EF4-FFF2-40B4-BE49-F238E27FC236}">
                <a16:creationId xmlns:a16="http://schemas.microsoft.com/office/drawing/2014/main" id="{06564C34-1081-4BF9-B0DE-5074BC00D1B3}"/>
              </a:ext>
              <a:ext uri="{C183D7F6-B498-43B3-948B-1728B52AA6E4}">
                <adec:decorative xmlns:adec="http://schemas.microsoft.com/office/drawing/2017/decorative" val="1"/>
              </a:ext>
            </a:extLst>
          </p:cNvPr>
          <p:cNvSpPr/>
          <p:nvPr/>
        </p:nvSpPr>
        <p:spPr>
          <a:xfrm>
            <a:off x="1248334" y="1737287"/>
            <a:ext cx="5671579" cy="45719"/>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6" name="TextBox 5">
            <a:extLst>
              <a:ext uri="{FF2B5EF4-FFF2-40B4-BE49-F238E27FC236}">
                <a16:creationId xmlns:a16="http://schemas.microsoft.com/office/drawing/2014/main" id="{74B870E8-6795-46F7-99C1-C2401FCF44D6}"/>
              </a:ext>
            </a:extLst>
          </p:cNvPr>
          <p:cNvSpPr txBox="1"/>
          <p:nvPr/>
        </p:nvSpPr>
        <p:spPr>
          <a:xfrm>
            <a:off x="1199954" y="816374"/>
            <a:ext cx="136123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50" normalizeH="0" baseline="0" noProof="0">
                <a:ln>
                  <a:noFill/>
                </a:ln>
                <a:solidFill>
                  <a:srgbClr val="FFFFFF"/>
                </a:solidFill>
                <a:effectLst/>
                <a:uLnTx/>
                <a:uFillTx/>
                <a:latin typeface="Century Gothic" panose="020B0502020202020204" pitchFamily="34" charset="0"/>
                <a:ea typeface="+mn-ea"/>
                <a:cs typeface="Poppins Medium" panose="00000600000000000000" pitchFamily="2" charset="0"/>
              </a:rPr>
              <a:t>Welcome</a:t>
            </a:r>
          </a:p>
        </p:txBody>
      </p:sp>
    </p:spTree>
    <p:custDataLst>
      <p:tags r:id="rId1"/>
    </p:custDataLst>
    <p:extLst>
      <p:ext uri="{BB962C8B-B14F-4D97-AF65-F5344CB8AC3E}">
        <p14:creationId xmlns:p14="http://schemas.microsoft.com/office/powerpoint/2010/main" val="712149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02634-5472-4514-B187-6E3EDBB5CD12}"/>
              </a:ext>
            </a:extLst>
          </p:cNvPr>
          <p:cNvSpPr>
            <a:spLocks noGrp="1"/>
          </p:cNvSpPr>
          <p:nvPr>
            <p:ph type="title"/>
          </p:nvPr>
        </p:nvSpPr>
        <p:spPr>
          <a:xfrm>
            <a:off x="1119188" y="1257300"/>
            <a:ext cx="6287452" cy="479987"/>
          </a:xfrm>
        </p:spPr>
        <p:txBody>
          <a:bodyPr anchor="t">
            <a:noAutofit/>
          </a:bodyPr>
          <a:lstStyle/>
          <a:p>
            <a:r>
              <a:rPr lang="en-US"/>
              <a:t>Agenda</a:t>
            </a:r>
          </a:p>
        </p:txBody>
      </p:sp>
      <p:sp>
        <p:nvSpPr>
          <p:cNvPr id="5" name="Rectangle: Rounded Corners 4">
            <a:extLst>
              <a:ext uri="{FF2B5EF4-FFF2-40B4-BE49-F238E27FC236}">
                <a16:creationId xmlns:a16="http://schemas.microsoft.com/office/drawing/2014/main" id="{7DFDB8F1-B870-4616-8021-325820BC6B62}"/>
              </a:ext>
              <a:ext uri="{C183D7F6-B498-43B3-948B-1728B52AA6E4}">
                <adec:decorative xmlns:adec="http://schemas.microsoft.com/office/drawing/2017/decorative" val="1"/>
              </a:ext>
            </a:extLst>
          </p:cNvPr>
          <p:cNvSpPr/>
          <p:nvPr/>
        </p:nvSpPr>
        <p:spPr>
          <a:xfrm>
            <a:off x="1199953" y="793697"/>
            <a:ext cx="1382634" cy="274320"/>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16" name="Rectangle 15">
            <a:extLst>
              <a:ext uri="{FF2B5EF4-FFF2-40B4-BE49-F238E27FC236}">
                <a16:creationId xmlns:a16="http://schemas.microsoft.com/office/drawing/2014/main" id="{06564C34-1081-4BF9-B0DE-5074BC00D1B3}"/>
              </a:ext>
              <a:ext uri="{C183D7F6-B498-43B3-948B-1728B52AA6E4}">
                <adec:decorative xmlns:adec="http://schemas.microsoft.com/office/drawing/2017/decorative" val="1"/>
              </a:ext>
            </a:extLst>
          </p:cNvPr>
          <p:cNvSpPr/>
          <p:nvPr/>
        </p:nvSpPr>
        <p:spPr>
          <a:xfrm>
            <a:off x="1248334" y="1737287"/>
            <a:ext cx="5671579" cy="45719"/>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6" name="TextBox 5">
            <a:extLst>
              <a:ext uri="{FF2B5EF4-FFF2-40B4-BE49-F238E27FC236}">
                <a16:creationId xmlns:a16="http://schemas.microsoft.com/office/drawing/2014/main" id="{74B870E8-6795-46F7-99C1-C2401FCF44D6}"/>
              </a:ext>
            </a:extLst>
          </p:cNvPr>
          <p:cNvSpPr txBox="1"/>
          <p:nvPr/>
        </p:nvSpPr>
        <p:spPr>
          <a:xfrm>
            <a:off x="1199954" y="816374"/>
            <a:ext cx="136123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50" normalizeH="0" baseline="0" noProof="0">
                <a:ln>
                  <a:noFill/>
                </a:ln>
                <a:solidFill>
                  <a:srgbClr val="FFFFFF"/>
                </a:solidFill>
                <a:effectLst/>
                <a:uLnTx/>
                <a:uFillTx/>
                <a:latin typeface="Century Gothic" panose="020B0502020202020204" pitchFamily="34" charset="0"/>
                <a:ea typeface="+mn-ea"/>
                <a:cs typeface="Poppins Medium" panose="00000600000000000000" pitchFamily="2" charset="0"/>
              </a:rPr>
              <a:t>Welcome</a:t>
            </a:r>
          </a:p>
        </p:txBody>
      </p:sp>
      <p:sp>
        <p:nvSpPr>
          <p:cNvPr id="3" name="Content Placeholder 2">
            <a:extLst>
              <a:ext uri="{FF2B5EF4-FFF2-40B4-BE49-F238E27FC236}">
                <a16:creationId xmlns:a16="http://schemas.microsoft.com/office/drawing/2014/main" id="{9318B743-76B2-4D2C-A334-4F77B160FC11}"/>
              </a:ext>
            </a:extLst>
          </p:cNvPr>
          <p:cNvSpPr>
            <a:spLocks noGrp="1"/>
          </p:cNvSpPr>
          <p:nvPr>
            <p:ph idx="1"/>
          </p:nvPr>
        </p:nvSpPr>
        <p:spPr>
          <a:xfrm>
            <a:off x="1119188" y="1987550"/>
            <a:ext cx="5800725" cy="3248025"/>
          </a:xfrm>
        </p:spPr>
        <p:txBody>
          <a:bodyPr>
            <a:normAutofit/>
          </a:bodyPr>
          <a:lstStyle/>
          <a:p>
            <a:r>
              <a:rPr lang="en-US"/>
              <a:t>Welcome and Introductions</a:t>
            </a:r>
          </a:p>
          <a:p>
            <a:r>
              <a:rPr lang="en-US"/>
              <a:t>What’s Wrong with this Picture: Outpatient Exam Room</a:t>
            </a:r>
          </a:p>
          <a:p>
            <a:r>
              <a:rPr lang="en-US"/>
              <a:t>Conclusion</a:t>
            </a:r>
          </a:p>
        </p:txBody>
      </p:sp>
    </p:spTree>
    <p:custDataLst>
      <p:tags r:id="rId1"/>
    </p:custDataLst>
    <p:extLst>
      <p:ext uri="{BB962C8B-B14F-4D97-AF65-F5344CB8AC3E}">
        <p14:creationId xmlns:p14="http://schemas.microsoft.com/office/powerpoint/2010/main" val="1939338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3D7DCC-EC80-47EE-9B84-5DF5A6D015FD}"/>
              </a:ext>
            </a:extLst>
          </p:cNvPr>
          <p:cNvSpPr>
            <a:spLocks noGrp="1"/>
          </p:cNvSpPr>
          <p:nvPr>
            <p:ph type="title"/>
          </p:nvPr>
        </p:nvSpPr>
        <p:spPr/>
        <p:txBody>
          <a:bodyPr/>
          <a:lstStyle/>
          <a:p>
            <a:r>
              <a:rPr lang="en-US"/>
              <a:t>What’s Wrong with this Picture: Outpatient Exam Room</a:t>
            </a:r>
          </a:p>
        </p:txBody>
      </p:sp>
    </p:spTree>
    <p:custDataLst>
      <p:tags r:id="rId1"/>
    </p:custDataLst>
    <p:extLst>
      <p:ext uri="{BB962C8B-B14F-4D97-AF65-F5344CB8AC3E}">
        <p14:creationId xmlns:p14="http://schemas.microsoft.com/office/powerpoint/2010/main" val="394867407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2F2068-3AFA-9F80-11A9-E8228F1B9DD0}"/>
              </a:ext>
            </a:extLst>
          </p:cNvPr>
          <p:cNvSpPr>
            <a:spLocks noGrp="1"/>
          </p:cNvSpPr>
          <p:nvPr>
            <p:ph type="ctrTitle"/>
          </p:nvPr>
        </p:nvSpPr>
        <p:spPr/>
        <p:txBody>
          <a:bodyPr/>
          <a:lstStyle/>
          <a:p>
            <a:r>
              <a:rPr lang="en-US" sz="3200" dirty="0"/>
              <a:t>What’s wrong with this picture?</a:t>
            </a:r>
          </a:p>
        </p:txBody>
      </p:sp>
      <p:sp>
        <p:nvSpPr>
          <p:cNvPr id="5" name="Subtitle 4">
            <a:extLst>
              <a:ext uri="{FF2B5EF4-FFF2-40B4-BE49-F238E27FC236}">
                <a16:creationId xmlns:a16="http://schemas.microsoft.com/office/drawing/2014/main" id="{C8171B8C-F6E7-B573-4DCF-81F3BB391E6C}"/>
              </a:ext>
            </a:extLst>
          </p:cNvPr>
          <p:cNvSpPr>
            <a:spLocks noGrp="1"/>
          </p:cNvSpPr>
          <p:nvPr>
            <p:ph type="subTitle" idx="1"/>
          </p:nvPr>
        </p:nvSpPr>
        <p:spPr/>
        <p:txBody>
          <a:bodyPr/>
          <a:lstStyle/>
          <a:p>
            <a:r>
              <a:rPr lang="en-US"/>
              <a:t>Health care workers need to be extra aware of where germs are found and how they can be spread to surfaces and people. </a:t>
            </a:r>
          </a:p>
          <a:p>
            <a:r>
              <a:rPr lang="en-US"/>
              <a:t>We can help stop infections when we recognize the risk for germs to spread!</a:t>
            </a:r>
          </a:p>
        </p:txBody>
      </p:sp>
      <p:sp>
        <p:nvSpPr>
          <p:cNvPr id="7" name="Text Placeholder 6">
            <a:extLst>
              <a:ext uri="{FF2B5EF4-FFF2-40B4-BE49-F238E27FC236}">
                <a16:creationId xmlns:a16="http://schemas.microsoft.com/office/drawing/2014/main" id="{DB668B08-026F-5588-CDB4-DCD53401370A}"/>
              </a:ext>
            </a:extLst>
          </p:cNvPr>
          <p:cNvSpPr>
            <a:spLocks noGrp="1"/>
          </p:cNvSpPr>
          <p:nvPr>
            <p:ph type="body" sz="quarter" idx="10"/>
          </p:nvPr>
        </p:nvSpPr>
        <p:spPr>
          <a:xfrm>
            <a:off x="7988300" y="4630057"/>
            <a:ext cx="3873500" cy="1502456"/>
          </a:xfrm>
        </p:spPr>
        <p:txBody>
          <a:bodyPr/>
          <a:lstStyle/>
          <a:p>
            <a:r>
              <a:rPr lang="en-US"/>
              <a:t>In this outpatient room, select four problems that need to be fixed to reduce the spread of germs.</a:t>
            </a:r>
          </a:p>
        </p:txBody>
      </p:sp>
      <p:sp>
        <p:nvSpPr>
          <p:cNvPr id="13" name="Rectangle 12">
            <a:hlinkClick r:id="rId3" action="ppaction://hlinksldjump"/>
            <a:extLst>
              <a:ext uri="{FF2B5EF4-FFF2-40B4-BE49-F238E27FC236}">
                <a16:creationId xmlns:a16="http://schemas.microsoft.com/office/drawing/2014/main" id="{7A897084-2DAD-FC30-652A-81EE9482880B}"/>
              </a:ext>
              <a:ext uri="{C183D7F6-B498-43B3-948B-1728B52AA6E4}">
                <adec:decorative xmlns:adec="http://schemas.microsoft.com/office/drawing/2017/decorative" val="1"/>
              </a:ext>
            </a:extLst>
          </p:cNvPr>
          <p:cNvSpPr/>
          <p:nvPr/>
        </p:nvSpPr>
        <p:spPr>
          <a:xfrm>
            <a:off x="1799771" y="2148114"/>
            <a:ext cx="1640115" cy="17852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hlinkClick r:id="rId4" action="ppaction://hlinksldjump"/>
            <a:extLst>
              <a:ext uri="{FF2B5EF4-FFF2-40B4-BE49-F238E27FC236}">
                <a16:creationId xmlns:a16="http://schemas.microsoft.com/office/drawing/2014/main" id="{B6C9BA92-750A-58BE-DB29-98EE019FAF22}"/>
              </a:ext>
              <a:ext uri="{C183D7F6-B498-43B3-948B-1728B52AA6E4}">
                <adec:decorative xmlns:adec="http://schemas.microsoft.com/office/drawing/2017/decorative" val="1"/>
              </a:ext>
            </a:extLst>
          </p:cNvPr>
          <p:cNvSpPr/>
          <p:nvPr/>
        </p:nvSpPr>
        <p:spPr>
          <a:xfrm>
            <a:off x="1429657" y="4343400"/>
            <a:ext cx="2634343" cy="17852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hlinkClick r:id="rId5" action="ppaction://hlinksldjump"/>
            <a:extLst>
              <a:ext uri="{FF2B5EF4-FFF2-40B4-BE49-F238E27FC236}">
                <a16:creationId xmlns:a16="http://schemas.microsoft.com/office/drawing/2014/main" id="{DB89799D-DF78-17D0-F90C-BA068AEDAFC2}"/>
              </a:ext>
              <a:ext uri="{C183D7F6-B498-43B3-948B-1728B52AA6E4}">
                <adec:decorative xmlns:adec="http://schemas.microsoft.com/office/drawing/2017/decorative" val="1"/>
              </a:ext>
            </a:extLst>
          </p:cNvPr>
          <p:cNvSpPr/>
          <p:nvPr/>
        </p:nvSpPr>
        <p:spPr>
          <a:xfrm>
            <a:off x="5281838" y="3040742"/>
            <a:ext cx="1002847" cy="14732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hlinkClick r:id="rId6" action="ppaction://hlinksldjump"/>
            <a:extLst>
              <a:ext uri="{FF2B5EF4-FFF2-40B4-BE49-F238E27FC236}">
                <a16:creationId xmlns:a16="http://schemas.microsoft.com/office/drawing/2014/main" id="{D04B7EFC-3E89-BCE1-D292-B9D7E9877D72}"/>
              </a:ext>
              <a:ext uri="{C183D7F6-B498-43B3-948B-1728B52AA6E4}">
                <adec:decorative xmlns:adec="http://schemas.microsoft.com/office/drawing/2017/decorative" val="1"/>
              </a:ext>
            </a:extLst>
          </p:cNvPr>
          <p:cNvSpPr/>
          <p:nvPr/>
        </p:nvSpPr>
        <p:spPr>
          <a:xfrm>
            <a:off x="6635069" y="3418114"/>
            <a:ext cx="1188131" cy="17852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44EF09B0-DAA1-FA05-041B-AFEEBC6A49A3}"/>
              </a:ext>
              <a:ext uri="{C183D7F6-B498-43B3-948B-1728B52AA6E4}">
                <adec:decorative xmlns:adec="http://schemas.microsoft.com/office/drawing/2017/decorative" val="1"/>
              </a:ext>
            </a:extLst>
          </p:cNvPr>
          <p:cNvSpPr/>
          <p:nvPr/>
        </p:nvSpPr>
        <p:spPr>
          <a:xfrm>
            <a:off x="8878392" y="6235430"/>
            <a:ext cx="2000914" cy="502096"/>
          </a:xfrm>
          <a:prstGeom prst="roundRect">
            <a:avLst/>
          </a:prstGeom>
          <a:solidFill>
            <a:srgbClr val="524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4B9C8"/>
              </a:solidFill>
            </a:endParaRPr>
          </a:p>
        </p:txBody>
      </p:sp>
      <p:sp>
        <p:nvSpPr>
          <p:cNvPr id="3" name="Text Placeholder 15">
            <a:extLst>
              <a:ext uri="{FF2B5EF4-FFF2-40B4-BE49-F238E27FC236}">
                <a16:creationId xmlns:a16="http://schemas.microsoft.com/office/drawing/2014/main" id="{9192FAB9-FD60-9F0C-2E1C-7C5EBF4BB9A0}"/>
              </a:ext>
            </a:extLst>
          </p:cNvPr>
          <p:cNvSpPr txBox="1">
            <a:spLocks/>
          </p:cNvSpPr>
          <p:nvPr/>
        </p:nvSpPr>
        <p:spPr>
          <a:xfrm>
            <a:off x="8832715" y="6266908"/>
            <a:ext cx="1978095" cy="491410"/>
          </a:xfrm>
          <a:prstGeom prst="rect">
            <a:avLst/>
          </a:prstGeom>
        </p:spPr>
        <p:txBody>
          <a:bodyPr vert="horz" lIns="91440" tIns="45720" rIns="91440" bIns="45720" rtlCol="0">
            <a:noAutofit/>
          </a:bodyPr>
          <a:lstStyle>
            <a:lvl1pPr marL="0" indent="0" algn="ctr" defTabSz="914400" rtl="0" eaLnBrk="1" latinLnBrk="0" hangingPunct="1">
              <a:lnSpc>
                <a:spcPct val="95000"/>
              </a:lnSpc>
              <a:spcBef>
                <a:spcPts val="1200"/>
              </a:spcBef>
              <a:buFont typeface="Arial" panose="020B0604020202020204" pitchFamily="34" charset="0"/>
              <a:buNone/>
              <a:defRPr sz="2400" b="1" kern="1200">
                <a:solidFill>
                  <a:schemeClr val="bg1"/>
                </a:solidFill>
                <a:latin typeface="Avenir LT Std 55 Roman"/>
                <a:ea typeface="+mn-ea"/>
                <a:cs typeface="+mn-cs"/>
              </a:defRPr>
            </a:lvl1pPr>
            <a:lvl2pPr marL="457200" indent="0" algn="ctr" defTabSz="914400" rtl="0" eaLnBrk="1" latinLnBrk="0" hangingPunct="1">
              <a:lnSpc>
                <a:spcPct val="95000"/>
              </a:lnSpc>
              <a:spcBef>
                <a:spcPts val="500"/>
              </a:spcBef>
              <a:buClrTx/>
              <a:buSzPct val="90000"/>
              <a:buFont typeface="Wingdings" panose="05000000000000000000" pitchFamily="2" charset="2"/>
              <a:buNone/>
              <a:defRPr sz="2400" b="1" kern="1200">
                <a:solidFill>
                  <a:schemeClr val="accent4"/>
                </a:solidFill>
                <a:latin typeface="Century Gothic" panose="020B0502020202020204" pitchFamily="34" charset="0"/>
                <a:ea typeface="+mn-ea"/>
                <a:cs typeface="+mn-cs"/>
              </a:defRPr>
            </a:lvl2pPr>
            <a:lvl3pPr marL="914400" indent="0" algn="ctr" defTabSz="914400" rtl="0" eaLnBrk="1" latinLnBrk="0" hangingPunct="1">
              <a:lnSpc>
                <a:spcPct val="95000"/>
              </a:lnSpc>
              <a:spcBef>
                <a:spcPts val="500"/>
              </a:spcBef>
              <a:buFont typeface="Courier New" panose="02070309020205020404" pitchFamily="49" charset="0"/>
              <a:buNone/>
              <a:defRPr sz="2000" b="1" kern="1200">
                <a:solidFill>
                  <a:schemeClr val="accent4"/>
                </a:solidFill>
                <a:latin typeface="Century Gothic" panose="020B0502020202020204" pitchFamily="34" charset="0"/>
                <a:ea typeface="+mn-ea"/>
                <a:cs typeface="+mn-cs"/>
              </a:defRPr>
            </a:lvl3pPr>
            <a:lvl4pPr marL="1371600" indent="0" algn="ctr" defTabSz="914400" rtl="0" eaLnBrk="1" latinLnBrk="0" hangingPunct="1">
              <a:lnSpc>
                <a:spcPct val="95000"/>
              </a:lnSpc>
              <a:spcBef>
                <a:spcPts val="500"/>
              </a:spcBef>
              <a:buFont typeface="Century Gothic" panose="020B0502020202020204" pitchFamily="34" charset="0"/>
              <a:buNone/>
              <a:defRPr sz="1800" b="1" kern="1200">
                <a:solidFill>
                  <a:schemeClr val="accent4"/>
                </a:solidFill>
                <a:latin typeface="Century Gothic" panose="020B0502020202020204" pitchFamily="34" charset="0"/>
                <a:ea typeface="+mn-ea"/>
                <a:cs typeface="+mn-cs"/>
              </a:defRPr>
            </a:lvl4pPr>
            <a:lvl5pPr marL="1828800" indent="0" algn="ctr" defTabSz="914400" rtl="0" eaLnBrk="1" latinLnBrk="0" hangingPunct="1">
              <a:lnSpc>
                <a:spcPct val="95000"/>
              </a:lnSpc>
              <a:spcBef>
                <a:spcPts val="500"/>
              </a:spcBef>
              <a:buFont typeface="Arial" panose="020B0604020202020204" pitchFamily="34" charset="0"/>
              <a:buNone/>
              <a:defRPr sz="1800" b="1" kern="1200">
                <a:solidFill>
                  <a:schemeClr val="accent4"/>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u="sng">
                <a:uFill>
                  <a:solidFill>
                    <a:srgbClr val="52427B"/>
                  </a:solidFill>
                </a:uFill>
                <a:hlinkClick r:id="rId7" action="ppaction://hlinksldjump">
                  <a:extLst>
                    <a:ext uri="{A12FA001-AC4F-418D-AE19-62706E023703}">
                      <ahyp:hlinkClr xmlns:ahyp="http://schemas.microsoft.com/office/drawing/2018/hyperlinkcolor" val="tx"/>
                    </a:ext>
                  </a:extLst>
                </a:hlinkClick>
              </a:rPr>
              <a:t>Finish</a:t>
            </a:r>
            <a:endParaRPr lang="en-US" u="sng">
              <a:uFill>
                <a:solidFill>
                  <a:srgbClr val="52427B"/>
                </a:solidFill>
              </a:uFill>
            </a:endParaRPr>
          </a:p>
        </p:txBody>
      </p:sp>
    </p:spTree>
    <p:extLst>
      <p:ext uri="{BB962C8B-B14F-4D97-AF65-F5344CB8AC3E}">
        <p14:creationId xmlns:p14="http://schemas.microsoft.com/office/powerpoint/2010/main" val="2641457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2F2068-3AFA-9F80-11A9-E8228F1B9DD0}"/>
              </a:ext>
            </a:extLst>
          </p:cNvPr>
          <p:cNvSpPr>
            <a:spLocks noGrp="1"/>
          </p:cNvSpPr>
          <p:nvPr>
            <p:ph type="ctrTitle"/>
          </p:nvPr>
        </p:nvSpPr>
        <p:spPr/>
        <p:txBody>
          <a:bodyPr/>
          <a:lstStyle/>
          <a:p>
            <a:r>
              <a:rPr lang="en-US" dirty="0"/>
              <a:t>Overflowing Sharps Container</a:t>
            </a:r>
          </a:p>
        </p:txBody>
      </p:sp>
      <p:sp>
        <p:nvSpPr>
          <p:cNvPr id="5" name="Subtitle 4">
            <a:extLst>
              <a:ext uri="{FF2B5EF4-FFF2-40B4-BE49-F238E27FC236}">
                <a16:creationId xmlns:a16="http://schemas.microsoft.com/office/drawing/2014/main" id="{C8171B8C-F6E7-B573-4DCF-81F3BB391E6C}"/>
              </a:ext>
            </a:extLst>
          </p:cNvPr>
          <p:cNvSpPr>
            <a:spLocks noGrp="1"/>
          </p:cNvSpPr>
          <p:nvPr>
            <p:ph type="subTitle" idx="1"/>
          </p:nvPr>
        </p:nvSpPr>
        <p:spPr/>
        <p:txBody>
          <a:bodyPr/>
          <a:lstStyle/>
          <a:p>
            <a:r>
              <a:rPr lang="en-US" sz="2000" dirty="0"/>
              <a:t>When sharps containers are overfilled, there is greater risk of accidentally getting poked with a dirty needle or sharp instrument. Remove or replace frequently-used sharps containers often, and before they become too full.</a:t>
            </a:r>
          </a:p>
        </p:txBody>
      </p:sp>
      <p:sp>
        <p:nvSpPr>
          <p:cNvPr id="12" name="Text Placeholder 11">
            <a:extLst>
              <a:ext uri="{FF2B5EF4-FFF2-40B4-BE49-F238E27FC236}">
                <a16:creationId xmlns:a16="http://schemas.microsoft.com/office/drawing/2014/main" id="{4F596BC4-360B-5554-4FBB-5258593F81A4}"/>
              </a:ext>
            </a:extLst>
          </p:cNvPr>
          <p:cNvSpPr>
            <a:spLocks noGrp="1"/>
          </p:cNvSpPr>
          <p:nvPr>
            <p:ph type="body" sz="quarter" idx="10"/>
          </p:nvPr>
        </p:nvSpPr>
        <p:spPr/>
        <p:txBody>
          <a:bodyPr/>
          <a:lstStyle/>
          <a:p>
            <a:r>
              <a:rPr lang="en-US" u="sng">
                <a:uFill>
                  <a:solidFill>
                    <a:srgbClr val="52427B"/>
                  </a:solidFill>
                </a:uFill>
                <a:hlinkClick r:id="rId3" action="ppaction://hlinksldjump">
                  <a:extLst>
                    <a:ext uri="{A12FA001-AC4F-418D-AE19-62706E023703}">
                      <ahyp:hlinkClr xmlns:ahyp="http://schemas.microsoft.com/office/drawing/2018/hyperlinkcolor" val="tx"/>
                    </a:ext>
                  </a:extLst>
                </a:hlinkClick>
              </a:rPr>
              <a:t>Next</a:t>
            </a:r>
            <a:endParaRPr lang="en-US" u="sng">
              <a:uFill>
                <a:solidFill>
                  <a:srgbClr val="52427B"/>
                </a:solidFill>
              </a:uFill>
            </a:endParaRPr>
          </a:p>
        </p:txBody>
      </p:sp>
      <p:pic>
        <p:nvPicPr>
          <p:cNvPr id="7" name="Picture 2" descr="Red rectangle highlights overflowing sharps container">
            <a:extLst>
              <a:ext uri="{FF2B5EF4-FFF2-40B4-BE49-F238E27FC236}">
                <a16:creationId xmlns:a16="http://schemas.microsoft.com/office/drawing/2014/main" id="{57AA7E32-46BE-0B72-23AA-6185F5E1C7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7752" y="1725385"/>
            <a:ext cx="2792705" cy="282948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Pointing to sharps container">
            <a:extLst>
              <a:ext uri="{FF2B5EF4-FFF2-40B4-BE49-F238E27FC236}">
                <a16:creationId xmlns:a16="http://schemas.microsoft.com/office/drawing/2014/main" id="{7FEA11EE-1E05-5F71-3C49-B54DA552F0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1162" y="3797249"/>
            <a:ext cx="359786" cy="523093"/>
          </a:xfrm>
          <a:prstGeom prst="rect">
            <a:avLst/>
          </a:prstGeom>
          <a:noFill/>
          <a:extLst>
            <a:ext uri="{909E8E84-426E-40DD-AFC4-6F175D3DCCD1}">
              <a14:hiddenFill xmlns:a14="http://schemas.microsoft.com/office/drawing/2010/main">
                <a:solidFill>
                  <a:srgbClr val="FFFFFF"/>
                </a:solidFill>
              </a14:hiddenFill>
            </a:ext>
          </a:extLst>
        </p:spPr>
      </p:pic>
      <p:pic>
        <p:nvPicPr>
          <p:cNvPr id="3073" name="Picture 1" descr="Sharps">
            <a:extLst>
              <a:ext uri="{FF2B5EF4-FFF2-40B4-BE49-F238E27FC236}">
                <a16:creationId xmlns:a16="http://schemas.microsoft.com/office/drawing/2014/main" id="{FAC49750-C903-49E4-40B3-10FA81D615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86346" y="1311527"/>
            <a:ext cx="2871445" cy="2256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80814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2F2068-3AFA-9F80-11A9-E8228F1B9DD0}"/>
              </a:ext>
            </a:extLst>
          </p:cNvPr>
          <p:cNvSpPr>
            <a:spLocks noGrp="1"/>
          </p:cNvSpPr>
          <p:nvPr>
            <p:ph type="ctrTitle"/>
          </p:nvPr>
        </p:nvSpPr>
        <p:spPr/>
        <p:txBody>
          <a:bodyPr/>
          <a:lstStyle/>
          <a:p>
            <a:r>
              <a:rPr lang="en-US"/>
              <a:t>Blocking a Vent</a:t>
            </a:r>
          </a:p>
        </p:txBody>
      </p:sp>
      <p:pic>
        <p:nvPicPr>
          <p:cNvPr id="2" name="Picture 1" descr="Blocked vent">
            <a:extLst>
              <a:ext uri="{FF2B5EF4-FFF2-40B4-BE49-F238E27FC236}">
                <a16:creationId xmlns:a16="http://schemas.microsoft.com/office/drawing/2014/main" id="{F3D5183C-378C-9E8A-E738-2D3EFEF7B6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2120" y="1502786"/>
            <a:ext cx="2045124" cy="1979152"/>
          </a:xfrm>
          <a:prstGeom prst="rect">
            <a:avLst/>
          </a:prstGeom>
          <a:noFill/>
          <a:extLst>
            <a:ext uri="{909E8E84-426E-40DD-AFC4-6F175D3DCCD1}">
              <a14:hiddenFill xmlns:a14="http://schemas.microsoft.com/office/drawing/2010/main">
                <a:solidFill>
                  <a:srgbClr val="FFFFFF"/>
                </a:solidFill>
              </a14:hiddenFill>
            </a:ext>
          </a:extLst>
        </p:spPr>
      </p:pic>
      <p:sp>
        <p:nvSpPr>
          <p:cNvPr id="5" name="Subtitle 4">
            <a:extLst>
              <a:ext uri="{FF2B5EF4-FFF2-40B4-BE49-F238E27FC236}">
                <a16:creationId xmlns:a16="http://schemas.microsoft.com/office/drawing/2014/main" id="{C8171B8C-F6E7-B573-4DCF-81F3BB391E6C}"/>
              </a:ext>
            </a:extLst>
          </p:cNvPr>
          <p:cNvSpPr>
            <a:spLocks noGrp="1"/>
          </p:cNvSpPr>
          <p:nvPr>
            <p:ph type="subTitle" idx="1"/>
          </p:nvPr>
        </p:nvSpPr>
        <p:spPr/>
        <p:txBody>
          <a:bodyPr/>
          <a:lstStyle/>
          <a:p>
            <a:r>
              <a:rPr lang="en-US" sz="2000"/>
              <a:t>A blocked vent can decrease the air handling system's ability to replace the air in a room with new, clean air.</a:t>
            </a:r>
          </a:p>
          <a:p>
            <a:r>
              <a:rPr lang="en-US" sz="2000"/>
              <a:t>If you see an air vent blocked by something mobile, like a chair or a trashcan, move the item to improve ventilation. If a vent is blocked by something else, like cabinets, notify a supervisor or the person in charge of the area.</a:t>
            </a:r>
          </a:p>
        </p:txBody>
      </p:sp>
      <p:sp>
        <p:nvSpPr>
          <p:cNvPr id="12" name="Text Placeholder 11">
            <a:extLst>
              <a:ext uri="{FF2B5EF4-FFF2-40B4-BE49-F238E27FC236}">
                <a16:creationId xmlns:a16="http://schemas.microsoft.com/office/drawing/2014/main" id="{4F596BC4-360B-5554-4FBB-5258593F81A4}"/>
              </a:ext>
            </a:extLst>
          </p:cNvPr>
          <p:cNvSpPr>
            <a:spLocks noGrp="1"/>
          </p:cNvSpPr>
          <p:nvPr>
            <p:ph type="body" sz="quarter" idx="10"/>
          </p:nvPr>
        </p:nvSpPr>
        <p:spPr/>
        <p:txBody>
          <a:bodyPr/>
          <a:lstStyle/>
          <a:p>
            <a:r>
              <a:rPr lang="en-US" u="sng">
                <a:uFill>
                  <a:solidFill>
                    <a:srgbClr val="52427B"/>
                  </a:solidFill>
                </a:uFill>
                <a:hlinkClick r:id="rId4" action="ppaction://hlinksldjump">
                  <a:extLst>
                    <a:ext uri="{A12FA001-AC4F-418D-AE19-62706E023703}">
                      <ahyp:hlinkClr xmlns:ahyp="http://schemas.microsoft.com/office/drawing/2018/hyperlinkcolor" val="tx"/>
                    </a:ext>
                  </a:extLst>
                </a:hlinkClick>
              </a:rPr>
              <a:t>Next</a:t>
            </a:r>
            <a:endParaRPr lang="en-US" u="sng">
              <a:uFill>
                <a:solidFill>
                  <a:srgbClr val="52427B"/>
                </a:solidFill>
              </a:uFill>
            </a:endParaRPr>
          </a:p>
        </p:txBody>
      </p:sp>
      <p:pic>
        <p:nvPicPr>
          <p:cNvPr id="7" name="Picture 2" descr="Red rectangle highlights blocked air vent ">
            <a:extLst>
              <a:ext uri="{FF2B5EF4-FFF2-40B4-BE49-F238E27FC236}">
                <a16:creationId xmlns:a16="http://schemas.microsoft.com/office/drawing/2014/main" id="{57AA7E32-46BE-0B72-23AA-6185F5E1C7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4209" y="3539815"/>
            <a:ext cx="3184591" cy="322653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Pointing to vent">
            <a:extLst>
              <a:ext uri="{FF2B5EF4-FFF2-40B4-BE49-F238E27FC236}">
                <a16:creationId xmlns:a16="http://schemas.microsoft.com/office/drawing/2014/main" id="{7FEA11EE-1E05-5F71-3C49-B54DA552F0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54362" y="5945507"/>
            <a:ext cx="359786" cy="523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23719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2F2068-3AFA-9F80-11A9-E8228F1B9DD0}"/>
              </a:ext>
            </a:extLst>
          </p:cNvPr>
          <p:cNvSpPr>
            <a:spLocks noGrp="1"/>
          </p:cNvSpPr>
          <p:nvPr>
            <p:ph type="ctrTitle"/>
          </p:nvPr>
        </p:nvSpPr>
        <p:spPr/>
        <p:txBody>
          <a:bodyPr/>
          <a:lstStyle/>
          <a:p>
            <a:r>
              <a:rPr lang="en-US" dirty="0"/>
              <a:t>Urine Specimen Without a Biohazard Bag</a:t>
            </a:r>
          </a:p>
        </p:txBody>
      </p:sp>
      <p:sp>
        <p:nvSpPr>
          <p:cNvPr id="5" name="Subtitle 4">
            <a:extLst>
              <a:ext uri="{FF2B5EF4-FFF2-40B4-BE49-F238E27FC236}">
                <a16:creationId xmlns:a16="http://schemas.microsoft.com/office/drawing/2014/main" id="{C8171B8C-F6E7-B573-4DCF-81F3BB391E6C}"/>
              </a:ext>
            </a:extLst>
          </p:cNvPr>
          <p:cNvSpPr>
            <a:spLocks noGrp="1"/>
          </p:cNvSpPr>
          <p:nvPr>
            <p:ph type="subTitle" idx="1"/>
          </p:nvPr>
        </p:nvSpPr>
        <p:spPr/>
        <p:txBody>
          <a:bodyPr/>
          <a:lstStyle/>
          <a:p>
            <a:r>
              <a:rPr lang="en-US" sz="2000"/>
              <a:t>When a sample from a patient is collected, body fluids and germs can easily get on the outside of the container and spread. These samples should be placed in a biohazard bag to prevent the spread of germs.</a:t>
            </a:r>
          </a:p>
          <a:p>
            <a:endParaRPr lang="en-US" sz="2000"/>
          </a:p>
        </p:txBody>
      </p:sp>
      <p:sp>
        <p:nvSpPr>
          <p:cNvPr id="12" name="Text Placeholder 11">
            <a:extLst>
              <a:ext uri="{FF2B5EF4-FFF2-40B4-BE49-F238E27FC236}">
                <a16:creationId xmlns:a16="http://schemas.microsoft.com/office/drawing/2014/main" id="{4F596BC4-360B-5554-4FBB-5258593F81A4}"/>
              </a:ext>
            </a:extLst>
          </p:cNvPr>
          <p:cNvSpPr>
            <a:spLocks noGrp="1"/>
          </p:cNvSpPr>
          <p:nvPr>
            <p:ph type="body" sz="quarter" idx="10"/>
          </p:nvPr>
        </p:nvSpPr>
        <p:spPr/>
        <p:txBody>
          <a:bodyPr/>
          <a:lstStyle/>
          <a:p>
            <a:r>
              <a:rPr lang="en-US" u="sng">
                <a:uFill>
                  <a:solidFill>
                    <a:srgbClr val="52427B"/>
                  </a:solidFill>
                </a:uFill>
                <a:hlinkClick r:id="rId3" action="ppaction://hlinksldjump">
                  <a:extLst>
                    <a:ext uri="{A12FA001-AC4F-418D-AE19-62706E023703}">
                      <ahyp:hlinkClr xmlns:ahyp="http://schemas.microsoft.com/office/drawing/2018/hyperlinkcolor" val="tx"/>
                    </a:ext>
                  </a:extLst>
                </a:hlinkClick>
              </a:rPr>
              <a:t>Next</a:t>
            </a:r>
            <a:endParaRPr lang="en-US" u="sng">
              <a:uFill>
                <a:solidFill>
                  <a:srgbClr val="52427B"/>
                </a:solidFill>
              </a:uFill>
            </a:endParaRPr>
          </a:p>
        </p:txBody>
      </p:sp>
      <p:pic>
        <p:nvPicPr>
          <p:cNvPr id="7" name="Picture 2" descr="Red rectangle highlights urine specimen">
            <a:extLst>
              <a:ext uri="{FF2B5EF4-FFF2-40B4-BE49-F238E27FC236}">
                <a16:creationId xmlns:a16="http://schemas.microsoft.com/office/drawing/2014/main" id="{57AA7E32-46BE-0B72-23AA-6185F5E1C7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6343" y="3073429"/>
            <a:ext cx="2045125" cy="207205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Pointing to specimen">
            <a:extLst>
              <a:ext uri="{FF2B5EF4-FFF2-40B4-BE49-F238E27FC236}">
                <a16:creationId xmlns:a16="http://schemas.microsoft.com/office/drawing/2014/main" id="{7FEA11EE-1E05-5F71-3C49-B54DA552F0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2205" y="4535310"/>
            <a:ext cx="359786" cy="5230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 descr="Urine Specimen">
            <a:extLst>
              <a:ext uri="{FF2B5EF4-FFF2-40B4-BE49-F238E27FC236}">
                <a16:creationId xmlns:a16="http://schemas.microsoft.com/office/drawing/2014/main" id="{30DA83DC-98D2-6B94-DB36-41E1722702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71865" y="1488562"/>
            <a:ext cx="1463726" cy="1874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76831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2F2068-3AFA-9F80-11A9-E8228F1B9DD0}"/>
              </a:ext>
            </a:extLst>
          </p:cNvPr>
          <p:cNvSpPr>
            <a:spLocks noGrp="1"/>
          </p:cNvSpPr>
          <p:nvPr>
            <p:ph type="ctrTitle"/>
          </p:nvPr>
        </p:nvSpPr>
        <p:spPr/>
        <p:txBody>
          <a:bodyPr/>
          <a:lstStyle/>
          <a:p>
            <a:r>
              <a:rPr lang="en-US" b="1" i="0" dirty="0">
                <a:solidFill>
                  <a:srgbClr val="FFFFFF"/>
                </a:solidFill>
                <a:effectLst/>
                <a:latin typeface="Helvetica" panose="020B0604020202020204" pitchFamily="34" charset="0"/>
              </a:rPr>
              <a:t>Placing Supplies Close to the Sink</a:t>
            </a:r>
            <a:endParaRPr lang="en-US" dirty="0"/>
          </a:p>
        </p:txBody>
      </p:sp>
      <p:sp>
        <p:nvSpPr>
          <p:cNvPr id="6" name="Rectangle 5">
            <a:extLst>
              <a:ext uri="{FF2B5EF4-FFF2-40B4-BE49-F238E27FC236}">
                <a16:creationId xmlns:a16="http://schemas.microsoft.com/office/drawing/2014/main" id="{DF1802DE-0430-2E4F-80AE-88A64B17279E}"/>
              </a:ext>
              <a:ext uri="{C183D7F6-B498-43B3-948B-1728B52AA6E4}">
                <adec:decorative xmlns:adec="http://schemas.microsoft.com/office/drawing/2017/decorative" val="1"/>
              </a:ext>
            </a:extLst>
          </p:cNvPr>
          <p:cNvSpPr/>
          <p:nvPr/>
        </p:nvSpPr>
        <p:spPr>
          <a:xfrm>
            <a:off x="7852229" y="2699656"/>
            <a:ext cx="580570" cy="3152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3" name="Picture 1" descr="Supplies close to sink">
            <a:extLst>
              <a:ext uri="{FF2B5EF4-FFF2-40B4-BE49-F238E27FC236}">
                <a16:creationId xmlns:a16="http://schemas.microsoft.com/office/drawing/2014/main" id="{C087D8E7-2EE9-F733-C34C-885D25802B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0960" y="1700514"/>
            <a:ext cx="2358068" cy="1781423"/>
          </a:xfrm>
          <a:prstGeom prst="rect">
            <a:avLst/>
          </a:prstGeom>
          <a:noFill/>
          <a:extLst>
            <a:ext uri="{909E8E84-426E-40DD-AFC4-6F175D3DCCD1}">
              <a14:hiddenFill xmlns:a14="http://schemas.microsoft.com/office/drawing/2010/main">
                <a:solidFill>
                  <a:srgbClr val="FFFFFF"/>
                </a:solidFill>
              </a14:hiddenFill>
            </a:ext>
          </a:extLst>
        </p:spPr>
      </p:pic>
      <p:sp>
        <p:nvSpPr>
          <p:cNvPr id="5" name="Subtitle 4">
            <a:extLst>
              <a:ext uri="{FF2B5EF4-FFF2-40B4-BE49-F238E27FC236}">
                <a16:creationId xmlns:a16="http://schemas.microsoft.com/office/drawing/2014/main" id="{C8171B8C-F6E7-B573-4DCF-81F3BB391E6C}"/>
              </a:ext>
            </a:extLst>
          </p:cNvPr>
          <p:cNvSpPr>
            <a:spLocks noGrp="1"/>
          </p:cNvSpPr>
          <p:nvPr>
            <p:ph type="subTitle" idx="1"/>
          </p:nvPr>
        </p:nvSpPr>
        <p:spPr/>
        <p:txBody>
          <a:bodyPr/>
          <a:lstStyle/>
          <a:p>
            <a:r>
              <a:rPr lang="en-US" sz="2000"/>
              <a:t>Tap water is clean, but it is not sterile. Places that are frequently wet with tap water or sprayed by tap water, like sinks and the counters around sinks, can be a risk for germs in water to spread. That's why it's important to keep health care supplies away from water.</a:t>
            </a:r>
          </a:p>
        </p:txBody>
      </p:sp>
      <p:pic>
        <p:nvPicPr>
          <p:cNvPr id="7" name="Picture 2" descr="Red rectangle highlights supplies next to the sink">
            <a:extLst>
              <a:ext uri="{FF2B5EF4-FFF2-40B4-BE49-F238E27FC236}">
                <a16:creationId xmlns:a16="http://schemas.microsoft.com/office/drawing/2014/main" id="{57AA7E32-46BE-0B72-23AA-6185F5E1C7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3352" y="2625415"/>
            <a:ext cx="3039447" cy="322653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Pointing to sink">
            <a:extLst>
              <a:ext uri="{FF2B5EF4-FFF2-40B4-BE49-F238E27FC236}">
                <a16:creationId xmlns:a16="http://schemas.microsoft.com/office/drawing/2014/main" id="{7FEA11EE-1E05-5F71-3C49-B54DA552F0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3505" y="5031107"/>
            <a:ext cx="359786" cy="523093"/>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11">
            <a:extLst>
              <a:ext uri="{FF2B5EF4-FFF2-40B4-BE49-F238E27FC236}">
                <a16:creationId xmlns:a16="http://schemas.microsoft.com/office/drawing/2014/main" id="{4F596BC4-360B-5554-4FBB-5258593F81A4}"/>
              </a:ext>
            </a:extLst>
          </p:cNvPr>
          <p:cNvSpPr>
            <a:spLocks noGrp="1"/>
          </p:cNvSpPr>
          <p:nvPr>
            <p:ph type="body" sz="quarter" idx="10"/>
          </p:nvPr>
        </p:nvSpPr>
        <p:spPr/>
        <p:txBody>
          <a:bodyPr/>
          <a:lstStyle/>
          <a:p>
            <a:r>
              <a:rPr lang="en-US" u="sng">
                <a:uFill>
                  <a:solidFill>
                    <a:srgbClr val="52427B"/>
                  </a:solidFill>
                </a:uFill>
                <a:hlinkClick r:id="rId6" action="ppaction://hlinksldjump">
                  <a:extLst>
                    <a:ext uri="{A12FA001-AC4F-418D-AE19-62706E023703}">
                      <ahyp:hlinkClr xmlns:ahyp="http://schemas.microsoft.com/office/drawing/2018/hyperlinkcolor" val="tx"/>
                    </a:ext>
                  </a:extLst>
                </a:hlinkClick>
              </a:rPr>
              <a:t>Next</a:t>
            </a:r>
            <a:endParaRPr lang="en-US" u="sng">
              <a:uFill>
                <a:solidFill>
                  <a:srgbClr val="52427B"/>
                </a:solidFill>
              </a:uFill>
            </a:endParaRPr>
          </a:p>
        </p:txBody>
      </p:sp>
    </p:spTree>
    <p:extLst>
      <p:ext uri="{BB962C8B-B14F-4D97-AF65-F5344CB8AC3E}">
        <p14:creationId xmlns:p14="http://schemas.microsoft.com/office/powerpoint/2010/main" val="13031498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FE52956-DDF9-6B48-3A1C-234349C23156}"/>
              </a:ext>
            </a:extLst>
          </p:cNvPr>
          <p:cNvSpPr>
            <a:spLocks noGrp="1"/>
          </p:cNvSpPr>
          <p:nvPr>
            <p:ph type="title"/>
          </p:nvPr>
        </p:nvSpPr>
        <p:spPr/>
        <p:txBody>
          <a:bodyPr/>
          <a:lstStyle/>
          <a:p>
            <a:r>
              <a:rPr lang="en-US"/>
              <a:t>Reflection</a:t>
            </a:r>
          </a:p>
        </p:txBody>
      </p:sp>
      <p:sp>
        <p:nvSpPr>
          <p:cNvPr id="6" name="Content Placeholder 5">
            <a:extLst>
              <a:ext uri="{FF2B5EF4-FFF2-40B4-BE49-F238E27FC236}">
                <a16:creationId xmlns:a16="http://schemas.microsoft.com/office/drawing/2014/main" id="{5799998C-6F52-E0FC-2C2A-8156F0C09B26}"/>
              </a:ext>
            </a:extLst>
          </p:cNvPr>
          <p:cNvSpPr>
            <a:spLocks noGrp="1"/>
          </p:cNvSpPr>
          <p:nvPr>
            <p:ph idx="1"/>
          </p:nvPr>
        </p:nvSpPr>
        <p:spPr/>
        <p:txBody>
          <a:bodyPr/>
          <a:lstStyle/>
          <a:p>
            <a:pPr marL="0" indent="0">
              <a:buNone/>
            </a:pPr>
            <a:r>
              <a:rPr lang="en-US" sz="2400"/>
              <a:t>You did it! Thanks for exploring this common health care setting and identifying infection control problems. </a:t>
            </a:r>
          </a:p>
          <a:p>
            <a:pPr marL="0" indent="0">
              <a:buNone/>
            </a:pPr>
            <a:r>
              <a:rPr lang="en-US" sz="2400"/>
              <a:t>Have you ever encountered them in your workplace? </a:t>
            </a:r>
          </a:p>
          <a:p>
            <a:pPr marL="0" indent="0">
              <a:buNone/>
            </a:pPr>
            <a:r>
              <a:rPr lang="en-US" sz="2400"/>
              <a:t>If so, why do you think they are so common? What could we do to stop them?</a:t>
            </a:r>
          </a:p>
        </p:txBody>
      </p:sp>
    </p:spTree>
    <p:extLst>
      <p:ext uri="{BB962C8B-B14F-4D97-AF65-F5344CB8AC3E}">
        <p14:creationId xmlns:p14="http://schemas.microsoft.com/office/powerpoint/2010/main" val="5873799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BAC160D-974E-4F5A-9D1F-EB36D6454324}"/>
              </a:ext>
            </a:extLst>
          </p:cNvPr>
          <p:cNvSpPr>
            <a:spLocks noGrp="1"/>
          </p:cNvSpPr>
          <p:nvPr>
            <p:ph type="title"/>
          </p:nvPr>
        </p:nvSpPr>
        <p:spPr/>
        <p:txBody>
          <a:bodyPr/>
          <a:lstStyle/>
          <a:p>
            <a:r>
              <a:rPr lang="en-US"/>
              <a:t>Conclusion</a:t>
            </a:r>
          </a:p>
        </p:txBody>
      </p:sp>
    </p:spTree>
    <p:custDataLst>
      <p:tags r:id="rId1"/>
    </p:custDataLst>
    <p:extLst>
      <p:ext uri="{BB962C8B-B14F-4D97-AF65-F5344CB8AC3E}">
        <p14:creationId xmlns:p14="http://schemas.microsoft.com/office/powerpoint/2010/main" val="384978640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DBB15C0E-B6A9-3742-CA1A-774920DF0E25}"/>
              </a:ext>
            </a:extLst>
          </p:cNvPr>
          <p:cNvSpPr/>
          <p:nvPr/>
        </p:nvSpPr>
        <p:spPr>
          <a:xfrm>
            <a:off x="3313793" y="410547"/>
            <a:ext cx="4655976" cy="4516017"/>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7EF7CF17-5888-6842-EFBD-765938B71E13}"/>
              </a:ext>
            </a:extLst>
          </p:cNvPr>
          <p:cNvSpPr>
            <a:spLocks noGrp="1"/>
          </p:cNvSpPr>
          <p:nvPr>
            <p:ph type="title"/>
          </p:nvPr>
        </p:nvSpPr>
        <p:spPr>
          <a:xfrm>
            <a:off x="383981" y="3004986"/>
            <a:ext cx="10515600" cy="2852737"/>
          </a:xfrm>
        </p:spPr>
        <p:txBody>
          <a:bodyPr/>
          <a:lstStyle/>
          <a:p>
            <a:r>
              <a:rPr lang="en-US"/>
              <a:t>Feedback Poll</a:t>
            </a:r>
          </a:p>
        </p:txBody>
      </p:sp>
      <p:pic>
        <p:nvPicPr>
          <p:cNvPr id="12" name="Graphic 11" descr="Germ with solid fill">
            <a:extLst>
              <a:ext uri="{FF2B5EF4-FFF2-40B4-BE49-F238E27FC236}">
                <a16:creationId xmlns:a16="http://schemas.microsoft.com/office/drawing/2014/main" id="{A3561C10-9F6F-227D-58BB-C3147DC0AE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82729" y="1109503"/>
            <a:ext cx="3118104" cy="3118104"/>
          </a:xfrm>
          <a:prstGeom prst="rect">
            <a:avLst/>
          </a:prstGeom>
        </p:spPr>
      </p:pic>
    </p:spTree>
    <p:extLst>
      <p:ext uri="{BB962C8B-B14F-4D97-AF65-F5344CB8AC3E}">
        <p14:creationId xmlns:p14="http://schemas.microsoft.com/office/powerpoint/2010/main" val="782857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710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59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3CDC2-611A-960E-46FA-50924CB3084E}"/>
              </a:ext>
            </a:extLst>
          </p:cNvPr>
          <p:cNvSpPr>
            <a:spLocks noGrp="1"/>
          </p:cNvSpPr>
          <p:nvPr>
            <p:ph type="title"/>
          </p:nvPr>
        </p:nvSpPr>
        <p:spPr/>
        <p:txBody>
          <a:bodyPr/>
          <a:lstStyle/>
          <a:p>
            <a:r>
              <a:rPr lang="en-US"/>
              <a:t>Learning Objectives</a:t>
            </a:r>
          </a:p>
        </p:txBody>
      </p:sp>
      <p:sp>
        <p:nvSpPr>
          <p:cNvPr id="3" name="Content Placeholder 2">
            <a:extLst>
              <a:ext uri="{FF2B5EF4-FFF2-40B4-BE49-F238E27FC236}">
                <a16:creationId xmlns:a16="http://schemas.microsoft.com/office/drawing/2014/main" id="{1DEDF527-E821-EA27-4754-4BC0EF2E1EF7}"/>
              </a:ext>
            </a:extLst>
          </p:cNvPr>
          <p:cNvSpPr>
            <a:spLocks noGrp="1"/>
          </p:cNvSpPr>
          <p:nvPr>
            <p:ph idx="1"/>
          </p:nvPr>
        </p:nvSpPr>
        <p:spPr/>
        <p:txBody>
          <a:bodyPr/>
          <a:lstStyle/>
          <a:p>
            <a:r>
              <a:rPr lang="en-US" sz="2200" dirty="0">
                <a:solidFill>
                  <a:schemeClr val="tx1"/>
                </a:solidFill>
              </a:rPr>
              <a:t>Increase awareness of the Minnesota Department of Health (MDH) Project Firstline (PFL) initiative.</a:t>
            </a:r>
          </a:p>
          <a:p>
            <a:r>
              <a:rPr lang="en-US" sz="2200" dirty="0">
                <a:solidFill>
                  <a:schemeClr val="tx1"/>
                </a:solidFill>
              </a:rPr>
              <a:t>Recognize the role that all frontline healthcare workers have in preventing the spread of germs (preventing infectious disease transmission).</a:t>
            </a:r>
          </a:p>
          <a:p>
            <a:r>
              <a:rPr lang="en-US" sz="2200" dirty="0">
                <a:solidFill>
                  <a:schemeClr val="tx1"/>
                </a:solidFill>
              </a:rPr>
              <a:t>Identify and access MDH PFL trainings and resources.</a:t>
            </a:r>
          </a:p>
          <a:p>
            <a:endParaRPr lang="en-US" dirty="0"/>
          </a:p>
        </p:txBody>
      </p:sp>
      <p:sp>
        <p:nvSpPr>
          <p:cNvPr id="4" name="Slide Number Placeholder 3">
            <a:extLst>
              <a:ext uri="{FF2B5EF4-FFF2-40B4-BE49-F238E27FC236}">
                <a16:creationId xmlns:a16="http://schemas.microsoft.com/office/drawing/2014/main" id="{FF96E3E8-876B-E2B6-D020-1CD290ABAD6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C91213-4F0D-479E-AE4A-9B176DFAB61C}" type="slidenum">
              <a:rPr kumimoji="0" lang="en-US" sz="1200" b="0" i="0" u="none" strike="noStrike" kern="1200" cap="none" spc="0" normalizeH="0" baseline="0" noProof="0" smtClean="0">
                <a:ln>
                  <a:noFill/>
                </a:ln>
                <a:solidFill>
                  <a:srgbClr val="FFFFFF"/>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srgbClr val="FFFFFF"/>
              </a:solidFill>
              <a:effectLst/>
              <a:uLnTx/>
              <a:uFillTx/>
              <a:latin typeface="Century Gothic"/>
              <a:ea typeface="+mn-ea"/>
              <a:cs typeface="+mn-cs"/>
            </a:endParaRPr>
          </a:p>
        </p:txBody>
      </p:sp>
      <p:pic>
        <p:nvPicPr>
          <p:cNvPr id="6" name="Graphic 5" descr="Germ outline">
            <a:extLst>
              <a:ext uri="{FF2B5EF4-FFF2-40B4-BE49-F238E27FC236}">
                <a16:creationId xmlns:a16="http://schemas.microsoft.com/office/drawing/2014/main" id="{ABEB8A5B-D590-4659-6D93-FA01A01C072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087673" y="1225330"/>
            <a:ext cx="2937596" cy="2937596"/>
          </a:xfrm>
          <a:prstGeom prst="rect">
            <a:avLst/>
          </a:prstGeom>
        </p:spPr>
      </p:pic>
    </p:spTree>
    <p:extLst>
      <p:ext uri="{BB962C8B-B14F-4D97-AF65-F5344CB8AC3E}">
        <p14:creationId xmlns:p14="http://schemas.microsoft.com/office/powerpoint/2010/main" val="7857610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E34BFEE-2548-E7B0-99F1-0EE3AE2FD2B4}"/>
              </a:ext>
            </a:extLst>
          </p:cNvPr>
          <p:cNvSpPr>
            <a:spLocks noGrp="1"/>
          </p:cNvSpPr>
          <p:nvPr>
            <p:ph type="title"/>
          </p:nvPr>
        </p:nvSpPr>
        <p:spPr/>
        <p:txBody>
          <a:bodyPr/>
          <a:lstStyle/>
          <a:p>
            <a:r>
              <a:rPr lang="en-US" dirty="0"/>
              <a:t>Project Firstline Partnership</a:t>
            </a:r>
          </a:p>
        </p:txBody>
      </p:sp>
    </p:spTree>
    <p:extLst>
      <p:ext uri="{BB962C8B-B14F-4D97-AF65-F5344CB8AC3E}">
        <p14:creationId xmlns:p14="http://schemas.microsoft.com/office/powerpoint/2010/main" val="23350710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2B31E-BB5A-C43E-FA0B-9938DA6B9570}"/>
              </a:ext>
            </a:extLst>
          </p:cNvPr>
          <p:cNvSpPr>
            <a:spLocks noGrp="1"/>
          </p:cNvSpPr>
          <p:nvPr>
            <p:ph type="title"/>
          </p:nvPr>
        </p:nvSpPr>
        <p:spPr/>
        <p:txBody>
          <a:bodyPr/>
          <a:lstStyle/>
          <a:p>
            <a:r>
              <a:rPr lang="en-US"/>
              <a:t>Partnership</a:t>
            </a:r>
          </a:p>
        </p:txBody>
      </p:sp>
      <p:sp>
        <p:nvSpPr>
          <p:cNvPr id="3" name="Content Placeholder 2">
            <a:extLst>
              <a:ext uri="{FF2B5EF4-FFF2-40B4-BE49-F238E27FC236}">
                <a16:creationId xmlns:a16="http://schemas.microsoft.com/office/drawing/2014/main" id="{67AC5BC2-B646-ACF0-BDE6-8E8045347B14}"/>
              </a:ext>
            </a:extLst>
          </p:cNvPr>
          <p:cNvSpPr>
            <a:spLocks noGrp="1"/>
          </p:cNvSpPr>
          <p:nvPr>
            <p:ph idx="1"/>
          </p:nvPr>
        </p:nvSpPr>
        <p:spPr>
          <a:xfrm>
            <a:off x="838200" y="1335281"/>
            <a:ext cx="10515600" cy="5168156"/>
          </a:xfrm>
        </p:spPr>
        <p:txBody>
          <a:bodyPr>
            <a:normAutofit fontScale="85000" lnSpcReduction="20000"/>
          </a:bodyPr>
          <a:lstStyle/>
          <a:p>
            <a:r>
              <a:rPr lang="en-US" dirty="0"/>
              <a:t>IPC training opportunities</a:t>
            </a:r>
          </a:p>
          <a:p>
            <a:pPr lvl="1"/>
            <a:r>
              <a:rPr lang="en-US" dirty="0"/>
              <a:t>Quick content refreshers (including huddle resources), annual/quarterly training needs, new employee onboarding, train-the-trainer</a:t>
            </a:r>
          </a:p>
          <a:p>
            <a:r>
              <a:rPr lang="en-US" dirty="0"/>
              <a:t>Newsletters &amp; email communications</a:t>
            </a:r>
          </a:p>
          <a:p>
            <a:pPr lvl="1"/>
            <a:r>
              <a:rPr lang="en-US" dirty="0"/>
              <a:t>Partners send weekly, bi-weekly, quarterly newsletters or bulletins</a:t>
            </a:r>
          </a:p>
          <a:p>
            <a:pPr lvl="1"/>
            <a:r>
              <a:rPr lang="en-US" dirty="0"/>
              <a:t>Members can subscribe to MDH PFL mailing list</a:t>
            </a:r>
          </a:p>
          <a:p>
            <a:r>
              <a:rPr lang="en-US" dirty="0"/>
              <a:t>Social media engagement</a:t>
            </a:r>
          </a:p>
          <a:p>
            <a:pPr lvl="1"/>
            <a:r>
              <a:rPr lang="en-US" dirty="0"/>
              <a:t>Facebook, Twitter, Instagram, LinkedIn</a:t>
            </a:r>
          </a:p>
          <a:p>
            <a:r>
              <a:rPr lang="en-US" dirty="0"/>
              <a:t>Partner meetings &amp; presentations</a:t>
            </a:r>
          </a:p>
          <a:p>
            <a:pPr lvl="1"/>
            <a:r>
              <a:rPr lang="en-US" dirty="0"/>
              <a:t>Monthly, bi-monthly, or quarterly meeting attendance</a:t>
            </a:r>
          </a:p>
          <a:p>
            <a:r>
              <a:rPr lang="en-US" dirty="0"/>
              <a:t>Conferences</a:t>
            </a:r>
          </a:p>
          <a:p>
            <a:endParaRPr lang="en-US" dirty="0"/>
          </a:p>
        </p:txBody>
      </p:sp>
      <p:sp>
        <p:nvSpPr>
          <p:cNvPr id="4" name="Date Placeholder 3">
            <a:extLst>
              <a:ext uri="{FF2B5EF4-FFF2-40B4-BE49-F238E27FC236}">
                <a16:creationId xmlns:a16="http://schemas.microsoft.com/office/drawing/2014/main" id="{15BE401A-3C41-63D8-FABD-CF9C458688DB}"/>
              </a:ext>
            </a:extLst>
          </p:cNvPr>
          <p:cNvSpPr>
            <a:spLocks noGrp="1"/>
          </p:cNvSpPr>
          <p:nvPr>
            <p:ph type="dt" sz="half" idx="10"/>
          </p:nvPr>
        </p:nvSpPr>
        <p:spPr/>
        <p:txBody>
          <a:bodyPr/>
          <a:lstStyle/>
          <a:p>
            <a:r>
              <a:rPr lang="en-US"/>
              <a:t>8/29/2023</a:t>
            </a:r>
          </a:p>
        </p:txBody>
      </p:sp>
      <p:sp>
        <p:nvSpPr>
          <p:cNvPr id="5" name="Footer Placeholder 4">
            <a:extLst>
              <a:ext uri="{FF2B5EF4-FFF2-40B4-BE49-F238E27FC236}">
                <a16:creationId xmlns:a16="http://schemas.microsoft.com/office/drawing/2014/main" id="{5F941F83-4DEC-CE6F-EC04-8B22A5B7B6F7}"/>
              </a:ext>
            </a:extLst>
          </p:cNvPr>
          <p:cNvSpPr>
            <a:spLocks noGrp="1"/>
          </p:cNvSpPr>
          <p:nvPr>
            <p:ph type="ftr" sz="quarter" idx="3"/>
          </p:nvPr>
        </p:nvSpPr>
        <p:spPr/>
        <p:txBody>
          <a:bodyPr/>
          <a:lstStyle/>
          <a:p>
            <a:r>
              <a:rPr lang="en-US"/>
              <a:t>health.state.mn.us</a:t>
            </a:r>
          </a:p>
        </p:txBody>
      </p:sp>
      <p:sp>
        <p:nvSpPr>
          <p:cNvPr id="6" name="Slide Number Placeholder 5">
            <a:extLst>
              <a:ext uri="{FF2B5EF4-FFF2-40B4-BE49-F238E27FC236}">
                <a16:creationId xmlns:a16="http://schemas.microsoft.com/office/drawing/2014/main" id="{CA20F058-9851-2562-2B7A-6A33A2544CC6}"/>
              </a:ext>
            </a:extLst>
          </p:cNvPr>
          <p:cNvSpPr>
            <a:spLocks noGrp="1"/>
          </p:cNvSpPr>
          <p:nvPr>
            <p:ph type="sldNum" sz="quarter" idx="12"/>
          </p:nvPr>
        </p:nvSpPr>
        <p:spPr/>
        <p:txBody>
          <a:bodyPr/>
          <a:lstStyle/>
          <a:p>
            <a:fld id="{48F63A3B-78C7-47BE-AE5E-E10140E04643}" type="slidenum">
              <a:rPr lang="en-US" smtClean="0"/>
              <a:t>31</a:t>
            </a:fld>
            <a:endParaRPr lang="en-US"/>
          </a:p>
        </p:txBody>
      </p:sp>
    </p:spTree>
    <p:extLst>
      <p:ext uri="{BB962C8B-B14F-4D97-AF65-F5344CB8AC3E}">
        <p14:creationId xmlns:p14="http://schemas.microsoft.com/office/powerpoint/2010/main" val="34594027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701CE-ABB1-4EE2-AD79-56E0F4861C2C}"/>
              </a:ext>
            </a:extLst>
          </p:cNvPr>
          <p:cNvSpPr>
            <a:spLocks noGrp="1"/>
          </p:cNvSpPr>
          <p:nvPr>
            <p:ph type="title"/>
          </p:nvPr>
        </p:nvSpPr>
        <p:spPr>
          <a:xfrm>
            <a:off x="1550937" y="352574"/>
            <a:ext cx="9090123" cy="908657"/>
          </a:xfrm>
        </p:spPr>
        <p:txBody>
          <a:bodyPr anchor="t">
            <a:normAutofit fontScale="90000"/>
          </a:bodyPr>
          <a:lstStyle/>
          <a:p>
            <a:pPr algn="ctr">
              <a:lnSpc>
                <a:spcPct val="120000"/>
              </a:lnSpc>
              <a:spcAft>
                <a:spcPts val="1800"/>
              </a:spcAft>
            </a:pPr>
            <a:r>
              <a:rPr lang="en-US" sz="4800">
                <a:latin typeface="Century Gothic"/>
              </a:rPr>
              <a:t>Thank you</a:t>
            </a:r>
            <a:br>
              <a:rPr lang="en-US" sz="4800">
                <a:latin typeface="Century Gothic"/>
              </a:rPr>
            </a:br>
            <a:endParaRPr lang="en-US" sz="4800">
              <a:latin typeface="Century Gothic"/>
            </a:endParaRPr>
          </a:p>
        </p:txBody>
      </p:sp>
      <p:sp>
        <p:nvSpPr>
          <p:cNvPr id="7" name="TextBox 6">
            <a:extLst>
              <a:ext uri="{FF2B5EF4-FFF2-40B4-BE49-F238E27FC236}">
                <a16:creationId xmlns:a16="http://schemas.microsoft.com/office/drawing/2014/main" id="{0EBAFAA0-6148-79EC-198B-A29AA3CE3711}"/>
              </a:ext>
            </a:extLst>
          </p:cNvPr>
          <p:cNvSpPr txBox="1"/>
          <p:nvPr/>
        </p:nvSpPr>
        <p:spPr>
          <a:xfrm>
            <a:off x="4052013" y="1261231"/>
            <a:ext cx="4087970"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123E67"/>
                </a:solidFill>
                <a:effectLst/>
                <a:uLnTx/>
                <a:uFillTx/>
                <a:latin typeface="Century Gothic"/>
                <a:ea typeface="+mn-ea"/>
                <a:cs typeface="+mn-cs"/>
              </a:rPr>
              <a:t>Funny Minute</a:t>
            </a:r>
          </a:p>
        </p:txBody>
      </p:sp>
      <p:sp>
        <p:nvSpPr>
          <p:cNvPr id="3" name="Content Placeholder 2">
            <a:extLst>
              <a:ext uri="{FF2B5EF4-FFF2-40B4-BE49-F238E27FC236}">
                <a16:creationId xmlns:a16="http://schemas.microsoft.com/office/drawing/2014/main" id="{E12B66D0-B297-427D-8812-A0A487CE838C}"/>
              </a:ext>
            </a:extLst>
          </p:cNvPr>
          <p:cNvSpPr>
            <a:spLocks noGrp="1"/>
          </p:cNvSpPr>
          <p:nvPr>
            <p:ph idx="1"/>
          </p:nvPr>
        </p:nvSpPr>
        <p:spPr>
          <a:xfrm>
            <a:off x="923105" y="2602299"/>
            <a:ext cx="10345785" cy="826702"/>
          </a:xfrm>
        </p:spPr>
        <p:txBody>
          <a:bodyPr>
            <a:noAutofit/>
          </a:bodyPr>
          <a:lstStyle/>
          <a:p>
            <a:pPr marL="0" indent="0" algn="ctr">
              <a:lnSpc>
                <a:spcPct val="100000"/>
              </a:lnSpc>
              <a:spcBef>
                <a:spcPts val="0"/>
              </a:spcBef>
              <a:buClrTx/>
              <a:buSzTx/>
              <a:buNone/>
            </a:pPr>
            <a:r>
              <a:rPr lang="en-US" sz="3200" b="1">
                <a:solidFill>
                  <a:schemeClr val="accent4"/>
                </a:solidFill>
              </a:rPr>
              <a:t>What did one bacteria say to the other bacteria?</a:t>
            </a:r>
          </a:p>
          <a:p>
            <a:pPr lvl="0" algn="ctr">
              <a:lnSpc>
                <a:spcPct val="100000"/>
              </a:lnSpc>
              <a:spcBef>
                <a:spcPts val="0"/>
              </a:spcBef>
              <a:buClrTx/>
              <a:buSzTx/>
            </a:pPr>
            <a:endParaRPr lang="en-US" sz="3200" b="1">
              <a:solidFill>
                <a:srgbClr val="13619C"/>
              </a:solidFill>
              <a:latin typeface="Century Gothic"/>
            </a:endParaRPr>
          </a:p>
        </p:txBody>
      </p:sp>
      <p:sp>
        <p:nvSpPr>
          <p:cNvPr id="5" name="Text Placeholder 4">
            <a:extLst>
              <a:ext uri="{FF2B5EF4-FFF2-40B4-BE49-F238E27FC236}">
                <a16:creationId xmlns:a16="http://schemas.microsoft.com/office/drawing/2014/main" id="{D7EF7EB0-E64C-25BB-C677-BC41B6BB245E}"/>
              </a:ext>
            </a:extLst>
          </p:cNvPr>
          <p:cNvSpPr>
            <a:spLocks noGrp="1"/>
          </p:cNvSpPr>
          <p:nvPr>
            <p:ph type="body" sz="quarter" idx="10"/>
          </p:nvPr>
        </p:nvSpPr>
        <p:spPr>
          <a:xfrm>
            <a:off x="923105" y="3600450"/>
            <a:ext cx="10345785" cy="826702"/>
          </a:xfrm>
        </p:spPr>
        <p:txBody>
          <a:bodyPr/>
          <a:lstStyle/>
          <a:p>
            <a:pPr marL="0" indent="0" algn="ctr">
              <a:lnSpc>
                <a:spcPct val="100000"/>
              </a:lnSpc>
              <a:spcBef>
                <a:spcPts val="0"/>
              </a:spcBef>
              <a:buNone/>
            </a:pPr>
            <a:r>
              <a:rPr lang="en-US" sz="3200" b="1">
                <a:solidFill>
                  <a:schemeClr val="accent4"/>
                </a:solidFill>
              </a:rPr>
              <a:t>Let’s make like an amoeba and split!</a:t>
            </a:r>
          </a:p>
        </p:txBody>
      </p:sp>
      <p:pic>
        <p:nvPicPr>
          <p:cNvPr id="6" name="Graphic 5" descr="Germ with solid fill">
            <a:extLst>
              <a:ext uri="{FF2B5EF4-FFF2-40B4-BE49-F238E27FC236}">
                <a16:creationId xmlns:a16="http://schemas.microsoft.com/office/drawing/2014/main" id="{CDD005B5-5C34-1372-EC77-D645B4FB4F3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6031474">
            <a:off x="652806" y="3734105"/>
            <a:ext cx="1518008" cy="1518008"/>
          </a:xfrm>
          <a:prstGeom prst="rect">
            <a:avLst/>
          </a:prstGeom>
        </p:spPr>
      </p:pic>
      <p:pic>
        <p:nvPicPr>
          <p:cNvPr id="8" name="Graphic 7" descr="Germ with solid fill">
            <a:extLst>
              <a:ext uri="{FF2B5EF4-FFF2-40B4-BE49-F238E27FC236}">
                <a16:creationId xmlns:a16="http://schemas.microsoft.com/office/drawing/2014/main" id="{01868043-5CF2-48EC-B221-0C83A8BC81F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9560121">
            <a:off x="9882055" y="379620"/>
            <a:ext cx="1518008" cy="1518008"/>
          </a:xfrm>
          <a:prstGeom prst="rect">
            <a:avLst/>
          </a:prstGeom>
        </p:spPr>
      </p:pic>
      <p:sp>
        <p:nvSpPr>
          <p:cNvPr id="12" name="Slide Number Placeholder 11">
            <a:extLst>
              <a:ext uri="{FF2B5EF4-FFF2-40B4-BE49-F238E27FC236}">
                <a16:creationId xmlns:a16="http://schemas.microsoft.com/office/drawing/2014/main" id="{18B57AB4-0826-DC20-F530-A26B88F8F9AD}"/>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C91213-4F0D-479E-AE4A-9B176DFAB61C}" type="slidenum">
              <a:rPr kumimoji="0" lang="en-US" sz="1200" b="0" i="0" u="none" strike="noStrike" kern="1200" cap="none" spc="0" normalizeH="0" baseline="0" noProof="0" smtClean="0">
                <a:ln>
                  <a:noFill/>
                </a:ln>
                <a:solidFill>
                  <a:srgbClr val="FFFFFF"/>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srgbClr val="FFFFFF"/>
              </a:solidFill>
              <a:effectLst/>
              <a:uLnTx/>
              <a:uFillTx/>
              <a:latin typeface="Century Gothic"/>
              <a:ea typeface="+mn-ea"/>
              <a:cs typeface="+mn-cs"/>
            </a:endParaRPr>
          </a:p>
        </p:txBody>
      </p:sp>
    </p:spTree>
    <p:custDataLst>
      <p:tags r:id="rId1"/>
    </p:custDataLst>
    <p:extLst>
      <p:ext uri="{BB962C8B-B14F-4D97-AF65-F5344CB8AC3E}">
        <p14:creationId xmlns:p14="http://schemas.microsoft.com/office/powerpoint/2010/main" val="343577697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D587DC8-887D-4D2C-97A9-E37B9CD5F7DA}"/>
              </a:ext>
            </a:extLst>
          </p:cNvPr>
          <p:cNvSpPr>
            <a:spLocks noGrp="1"/>
          </p:cNvSpPr>
          <p:nvPr>
            <p:ph type="title"/>
          </p:nvPr>
        </p:nvSpPr>
        <p:spPr/>
        <p:txBody>
          <a:bodyPr/>
          <a:lstStyle/>
          <a:p>
            <a:r>
              <a:rPr lang="en-US"/>
              <a:t>Contact Us</a:t>
            </a:r>
          </a:p>
        </p:txBody>
      </p:sp>
      <p:pic>
        <p:nvPicPr>
          <p:cNvPr id="12" name="Graphic 11">
            <a:extLst>
              <a:ext uri="{FF2B5EF4-FFF2-40B4-BE49-F238E27FC236}">
                <a16:creationId xmlns:a16="http://schemas.microsoft.com/office/drawing/2014/main" id="{31EDC5AE-692B-2090-F074-0492F50026E8}"/>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16731" y="1556134"/>
            <a:ext cx="457200" cy="457200"/>
          </a:xfrm>
          <a:prstGeom prst="rect">
            <a:avLst/>
          </a:prstGeom>
        </p:spPr>
      </p:pic>
      <p:sp>
        <p:nvSpPr>
          <p:cNvPr id="13" name="Content Placeholder 19">
            <a:extLst>
              <a:ext uri="{FF2B5EF4-FFF2-40B4-BE49-F238E27FC236}">
                <a16:creationId xmlns:a16="http://schemas.microsoft.com/office/drawing/2014/main" id="{29D91CD3-FC0E-559D-88F6-538C4AE0D727}"/>
              </a:ext>
            </a:extLst>
          </p:cNvPr>
          <p:cNvSpPr txBox="1">
            <a:spLocks/>
          </p:cNvSpPr>
          <p:nvPr/>
        </p:nvSpPr>
        <p:spPr>
          <a:xfrm>
            <a:off x="1673931" y="1556134"/>
            <a:ext cx="6035040" cy="457200"/>
          </a:xfrm>
          <a:prstGeom prst="rect">
            <a:avLst/>
          </a:prstGeom>
        </p:spPr>
        <p:txBody>
          <a:bodyPr vert="horz" lIns="91440" tIns="45720" rIns="91440" bIns="45720" rtlCol="0" anchor="ctr">
            <a:noAutofit/>
          </a:bodyPr>
          <a:lstStyle>
            <a:lvl1pPr marL="0" indent="0" algn="l" defTabSz="914400" rtl="0" eaLnBrk="1" latinLnBrk="0" hangingPunct="1">
              <a:lnSpc>
                <a:spcPct val="95000"/>
              </a:lnSpc>
              <a:spcBef>
                <a:spcPts val="1200"/>
              </a:spcBef>
              <a:buClr>
                <a:schemeClr val="accent4"/>
              </a:buClr>
              <a:buSzPct val="105000"/>
              <a:buFont typeface="Arial" panose="020B0604020202020204" pitchFamily="34" charset="0"/>
              <a:buNone/>
              <a:defRPr sz="1600" kern="1200">
                <a:solidFill>
                  <a:schemeClr val="accent4"/>
                </a:solidFill>
                <a:latin typeface="Century Gothic" panose="020B0502020202020204" pitchFamily="34" charset="0"/>
                <a:ea typeface="+mn-ea"/>
                <a:cs typeface="+mn-cs"/>
              </a:defRPr>
            </a:lvl1pPr>
            <a:lvl2pPr marL="457200" indent="0" algn="l" defTabSz="914400" rtl="0" eaLnBrk="1" latinLnBrk="0" hangingPunct="1">
              <a:lnSpc>
                <a:spcPct val="95000"/>
              </a:lnSpc>
              <a:spcBef>
                <a:spcPts val="500"/>
              </a:spcBef>
              <a:buClrTx/>
              <a:buSzPct val="90000"/>
              <a:buFont typeface="Wingdings" panose="05000000000000000000" pitchFamily="2" charset="2"/>
              <a:buNone/>
              <a:defRPr sz="2000" kern="1200">
                <a:solidFill>
                  <a:schemeClr val="accent4"/>
                </a:solidFill>
                <a:latin typeface="Century Gothic" panose="020B0502020202020204" pitchFamily="34" charset="0"/>
                <a:ea typeface="+mn-ea"/>
                <a:cs typeface="+mn-cs"/>
              </a:defRPr>
            </a:lvl2pPr>
            <a:lvl3pPr marL="914400" indent="0" algn="l" defTabSz="914400" rtl="0" eaLnBrk="1" latinLnBrk="0" hangingPunct="1">
              <a:lnSpc>
                <a:spcPct val="95000"/>
              </a:lnSpc>
              <a:spcBef>
                <a:spcPts val="500"/>
              </a:spcBef>
              <a:buFont typeface="Courier New" panose="02070309020205020404" pitchFamily="49" charset="0"/>
              <a:buNone/>
              <a:defRPr sz="2000" kern="1200">
                <a:solidFill>
                  <a:schemeClr val="accent4"/>
                </a:solidFill>
                <a:latin typeface="Century Gothic" panose="020B0502020202020204" pitchFamily="34" charset="0"/>
                <a:ea typeface="+mn-ea"/>
                <a:cs typeface="+mn-cs"/>
              </a:defRPr>
            </a:lvl3pPr>
            <a:lvl4pPr marL="1371600" indent="0" algn="l" defTabSz="914400" rtl="0" eaLnBrk="1" latinLnBrk="0" hangingPunct="1">
              <a:lnSpc>
                <a:spcPct val="95000"/>
              </a:lnSpc>
              <a:spcBef>
                <a:spcPts val="500"/>
              </a:spcBef>
              <a:buFont typeface="Century Gothic" panose="020B0502020202020204" pitchFamily="34" charset="0"/>
              <a:buNone/>
              <a:defRPr sz="2000" kern="1200">
                <a:solidFill>
                  <a:schemeClr val="accent4"/>
                </a:solidFill>
                <a:latin typeface="Century Gothic" panose="020B0502020202020204" pitchFamily="34" charset="0"/>
                <a:ea typeface="+mn-ea"/>
                <a:cs typeface="+mn-cs"/>
              </a:defRPr>
            </a:lvl4pPr>
            <a:lvl5pPr marL="1828800" indent="0" algn="l" defTabSz="914400" rtl="0" eaLnBrk="1" latinLnBrk="0" hangingPunct="1">
              <a:lnSpc>
                <a:spcPct val="95000"/>
              </a:lnSpc>
              <a:spcBef>
                <a:spcPts val="500"/>
              </a:spcBef>
              <a:buFont typeface="Arial" panose="020B0604020202020204" pitchFamily="34" charset="0"/>
              <a:buNone/>
              <a:defRPr sz="2000" kern="1200">
                <a:solidFill>
                  <a:schemeClr val="accent4"/>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1200"/>
              </a:spcBef>
              <a:spcAft>
                <a:spcPts val="0"/>
              </a:spcAft>
              <a:buClr>
                <a:srgbClr val="123E67"/>
              </a:buClr>
              <a:buSzPct val="105000"/>
              <a:buFont typeface="Arial" panose="020B0604020202020204" pitchFamily="34" charset="0"/>
              <a:buNone/>
              <a:tabLst/>
              <a:defRPr/>
            </a:pPr>
            <a:r>
              <a:rPr kumimoji="0" lang="en-US" sz="1600" b="0" i="0" u="none" strike="noStrike" kern="1200" cap="none" spc="0" normalizeH="0" baseline="0" noProof="0">
                <a:ln>
                  <a:noFill/>
                </a:ln>
                <a:solidFill>
                  <a:srgbClr val="123E67"/>
                </a:solidFill>
                <a:effectLst/>
                <a:uLnTx/>
                <a:uFillTx/>
                <a:latin typeface="Century Gothic" panose="020B0502020202020204" pitchFamily="34" charset="0"/>
                <a:ea typeface="+mn-ea"/>
                <a:cs typeface="+mn-cs"/>
              </a:rPr>
              <a:t>MDH Project Firstline </a:t>
            </a:r>
            <a:r>
              <a:rPr kumimoji="0" lang="en-US" sz="1600" b="0" i="0" u="none" strike="noStrike" kern="1200" cap="none" spc="0" normalizeH="0" baseline="0" noProof="0">
                <a:ln>
                  <a:noFill/>
                </a:ln>
                <a:solidFill>
                  <a:srgbClr val="123E67"/>
                </a:solidFill>
                <a:effectLst/>
                <a:uLnTx/>
                <a:uFillTx/>
                <a:latin typeface="Century Gothic" panose="020B0502020202020204" pitchFamily="34" charset="0"/>
                <a:ea typeface="+mn-ea"/>
                <a:cs typeface="+mn-cs"/>
                <a:hlinkClick r:id="rId4"/>
              </a:rPr>
              <a:t>http://health.mn.gov/projectfirstline</a:t>
            </a:r>
            <a:r>
              <a:rPr kumimoji="0" lang="en-US" sz="1600" b="0" i="0" u="none" strike="noStrike" kern="1200" cap="none" spc="0" normalizeH="0" baseline="0" noProof="0">
                <a:ln>
                  <a:noFill/>
                </a:ln>
                <a:solidFill>
                  <a:srgbClr val="123E67"/>
                </a:solidFill>
                <a:effectLst/>
                <a:uLnTx/>
                <a:uFillTx/>
                <a:latin typeface="Century Gothic" panose="020B0502020202020204" pitchFamily="34" charset="0"/>
                <a:ea typeface="+mn-ea"/>
                <a:cs typeface="+mn-cs"/>
              </a:rPr>
              <a:t> </a:t>
            </a:r>
          </a:p>
        </p:txBody>
      </p:sp>
      <p:pic>
        <p:nvPicPr>
          <p:cNvPr id="14" name="Graphic 13">
            <a:extLst>
              <a:ext uri="{FF2B5EF4-FFF2-40B4-BE49-F238E27FC236}">
                <a16:creationId xmlns:a16="http://schemas.microsoft.com/office/drawing/2014/main" id="{CA5081E8-AF32-EC1A-8859-33A103663EB0}"/>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16731" y="2153419"/>
            <a:ext cx="457200" cy="457200"/>
          </a:xfrm>
          <a:prstGeom prst="rect">
            <a:avLst/>
          </a:prstGeom>
        </p:spPr>
      </p:pic>
      <p:sp>
        <p:nvSpPr>
          <p:cNvPr id="15" name="Content Placeholder 21">
            <a:extLst>
              <a:ext uri="{FF2B5EF4-FFF2-40B4-BE49-F238E27FC236}">
                <a16:creationId xmlns:a16="http://schemas.microsoft.com/office/drawing/2014/main" id="{6A112440-9C0C-6734-D088-BB4DD06F6D4A}"/>
              </a:ext>
            </a:extLst>
          </p:cNvPr>
          <p:cNvSpPr txBox="1">
            <a:spLocks/>
          </p:cNvSpPr>
          <p:nvPr/>
        </p:nvSpPr>
        <p:spPr>
          <a:xfrm>
            <a:off x="1673930" y="2153419"/>
            <a:ext cx="9584619" cy="457200"/>
          </a:xfrm>
          <a:prstGeom prst="rect">
            <a:avLst/>
          </a:prstGeom>
        </p:spPr>
        <p:txBody>
          <a:bodyPr vert="horz" lIns="91440" tIns="45720" rIns="91440" bIns="45720" rtlCol="0" anchor="ctr">
            <a:noAutofit/>
          </a:bodyPr>
          <a:lstStyle>
            <a:lvl1pPr marL="0" indent="0" algn="l" defTabSz="914400" rtl="0" eaLnBrk="1" latinLnBrk="0" hangingPunct="1">
              <a:lnSpc>
                <a:spcPct val="95000"/>
              </a:lnSpc>
              <a:spcBef>
                <a:spcPts val="1200"/>
              </a:spcBef>
              <a:buClr>
                <a:schemeClr val="accent4"/>
              </a:buClr>
              <a:buSzPct val="105000"/>
              <a:buFont typeface="Arial" panose="020B0604020202020204" pitchFamily="34" charset="0"/>
              <a:buNone/>
              <a:defRPr sz="1600" kern="1200">
                <a:solidFill>
                  <a:schemeClr val="accent4"/>
                </a:solidFill>
                <a:latin typeface="Century Gothic" panose="020B0502020202020204" pitchFamily="34" charset="0"/>
                <a:ea typeface="+mn-ea"/>
                <a:cs typeface="+mn-cs"/>
              </a:defRPr>
            </a:lvl1pPr>
            <a:lvl2pPr marL="457200" indent="0" algn="l" defTabSz="914400" rtl="0" eaLnBrk="1" latinLnBrk="0" hangingPunct="1">
              <a:lnSpc>
                <a:spcPct val="95000"/>
              </a:lnSpc>
              <a:spcBef>
                <a:spcPts val="500"/>
              </a:spcBef>
              <a:buClrTx/>
              <a:buSzPct val="90000"/>
              <a:buFont typeface="Wingdings" panose="05000000000000000000" pitchFamily="2" charset="2"/>
              <a:buNone/>
              <a:defRPr sz="2000" kern="1200">
                <a:solidFill>
                  <a:schemeClr val="accent4"/>
                </a:solidFill>
                <a:latin typeface="Century Gothic" panose="020B0502020202020204" pitchFamily="34" charset="0"/>
                <a:ea typeface="+mn-ea"/>
                <a:cs typeface="+mn-cs"/>
              </a:defRPr>
            </a:lvl2pPr>
            <a:lvl3pPr marL="914400" indent="0" algn="l" defTabSz="914400" rtl="0" eaLnBrk="1" latinLnBrk="0" hangingPunct="1">
              <a:lnSpc>
                <a:spcPct val="95000"/>
              </a:lnSpc>
              <a:spcBef>
                <a:spcPts val="500"/>
              </a:spcBef>
              <a:buFont typeface="Courier New" panose="02070309020205020404" pitchFamily="49" charset="0"/>
              <a:buNone/>
              <a:defRPr sz="2000" kern="1200">
                <a:solidFill>
                  <a:schemeClr val="accent4"/>
                </a:solidFill>
                <a:latin typeface="Century Gothic" panose="020B0502020202020204" pitchFamily="34" charset="0"/>
                <a:ea typeface="+mn-ea"/>
                <a:cs typeface="+mn-cs"/>
              </a:defRPr>
            </a:lvl3pPr>
            <a:lvl4pPr marL="1371600" indent="0" algn="l" defTabSz="914400" rtl="0" eaLnBrk="1" latinLnBrk="0" hangingPunct="1">
              <a:lnSpc>
                <a:spcPct val="95000"/>
              </a:lnSpc>
              <a:spcBef>
                <a:spcPts val="500"/>
              </a:spcBef>
              <a:buFont typeface="Century Gothic" panose="020B0502020202020204" pitchFamily="34" charset="0"/>
              <a:buNone/>
              <a:defRPr sz="2000" kern="1200">
                <a:solidFill>
                  <a:schemeClr val="accent4"/>
                </a:solidFill>
                <a:latin typeface="Century Gothic" panose="020B0502020202020204" pitchFamily="34" charset="0"/>
                <a:ea typeface="+mn-ea"/>
                <a:cs typeface="+mn-cs"/>
              </a:defRPr>
            </a:lvl4pPr>
            <a:lvl5pPr marL="1828800" indent="0" algn="l" defTabSz="914400" rtl="0" eaLnBrk="1" latinLnBrk="0" hangingPunct="1">
              <a:lnSpc>
                <a:spcPct val="95000"/>
              </a:lnSpc>
              <a:spcBef>
                <a:spcPts val="500"/>
              </a:spcBef>
              <a:buFont typeface="Arial" panose="020B0604020202020204" pitchFamily="34" charset="0"/>
              <a:buNone/>
              <a:defRPr sz="2000" kern="1200">
                <a:solidFill>
                  <a:schemeClr val="accent4"/>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1200"/>
              </a:spcBef>
              <a:spcAft>
                <a:spcPts val="0"/>
              </a:spcAft>
              <a:buClr>
                <a:srgbClr val="123E67"/>
              </a:buClr>
              <a:buSzPct val="105000"/>
              <a:buFont typeface="Arial" panose="020B0604020202020204" pitchFamily="34" charset="0"/>
              <a:buNone/>
              <a:tabLst/>
              <a:defRPr/>
            </a:pPr>
            <a:r>
              <a:rPr kumimoji="0" lang="en-US" sz="1600" b="0" i="0" u="none" strike="noStrike" kern="1200" cap="none" spc="0" normalizeH="0" baseline="0" noProof="0" dirty="0">
                <a:ln>
                  <a:noFill/>
                </a:ln>
                <a:solidFill>
                  <a:srgbClr val="123E67"/>
                </a:solidFill>
                <a:effectLst/>
                <a:uLnTx/>
                <a:uFillTx/>
                <a:latin typeface="Century Gothic" panose="020B0502020202020204" pitchFamily="34" charset="0"/>
                <a:ea typeface="+mn-ea"/>
                <a:cs typeface="+mn-cs"/>
                <a:hlinkClick r:id="rId7"/>
              </a:rPr>
              <a:t>Subscribe to MDH Project Firstline Mailing List https://public.govdelivery.com/accounts/MNMDH/subscriber/new?topic_id=MNMDH_673 </a:t>
            </a:r>
            <a:endParaRPr kumimoji="0" lang="en-US" sz="1600" b="0" i="0" u="none" strike="noStrike" kern="1200" cap="none" spc="0" normalizeH="0" baseline="0" noProof="0" dirty="0">
              <a:ln>
                <a:noFill/>
              </a:ln>
              <a:solidFill>
                <a:srgbClr val="123E67"/>
              </a:solidFill>
              <a:effectLst/>
              <a:uLnTx/>
              <a:uFillTx/>
              <a:latin typeface="Century Gothic" panose="020B0502020202020204" pitchFamily="34" charset="0"/>
              <a:ea typeface="+mn-ea"/>
              <a:cs typeface="+mn-cs"/>
            </a:endParaRPr>
          </a:p>
        </p:txBody>
      </p:sp>
      <p:pic>
        <p:nvPicPr>
          <p:cNvPr id="16" name="Picture 2">
            <a:extLst>
              <a:ext uri="{FF2B5EF4-FFF2-40B4-BE49-F238E27FC236}">
                <a16:creationId xmlns:a16="http://schemas.microsoft.com/office/drawing/2014/main" id="{90BE2606-426B-09FC-92E8-17CC25282229}"/>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6731" y="2804973"/>
            <a:ext cx="457200" cy="457200"/>
          </a:xfrm>
          <a:prstGeom prst="rect">
            <a:avLst/>
          </a:prstGeom>
          <a:noFill/>
          <a:extLst>
            <a:ext uri="{909E8E84-426E-40DD-AFC4-6F175D3DCCD1}">
              <a14:hiddenFill xmlns:a14="http://schemas.microsoft.com/office/drawing/2010/main">
                <a:solidFill>
                  <a:srgbClr val="FFFFFF"/>
                </a:solidFill>
              </a14:hiddenFill>
            </a:ext>
          </a:extLst>
        </p:spPr>
      </p:pic>
      <p:sp>
        <p:nvSpPr>
          <p:cNvPr id="17" name="Content Placeholder 22">
            <a:extLst>
              <a:ext uri="{FF2B5EF4-FFF2-40B4-BE49-F238E27FC236}">
                <a16:creationId xmlns:a16="http://schemas.microsoft.com/office/drawing/2014/main" id="{1FF45564-69C1-7CCA-E58A-F4A8A290C28F}"/>
              </a:ext>
            </a:extLst>
          </p:cNvPr>
          <p:cNvSpPr txBox="1">
            <a:spLocks/>
          </p:cNvSpPr>
          <p:nvPr/>
        </p:nvSpPr>
        <p:spPr>
          <a:xfrm>
            <a:off x="1673931" y="2781979"/>
            <a:ext cx="6035040" cy="457200"/>
          </a:xfrm>
          <a:prstGeom prst="rect">
            <a:avLst/>
          </a:prstGeom>
        </p:spPr>
        <p:txBody>
          <a:bodyPr vert="horz" lIns="91440" tIns="45720" rIns="91440" bIns="45720" rtlCol="0" anchor="ctr">
            <a:noAutofit/>
          </a:bodyPr>
          <a:lstStyle>
            <a:lvl1pPr marL="0" indent="0" algn="l" defTabSz="914400" rtl="0" eaLnBrk="1" latinLnBrk="0" hangingPunct="1">
              <a:lnSpc>
                <a:spcPct val="95000"/>
              </a:lnSpc>
              <a:spcBef>
                <a:spcPts val="1200"/>
              </a:spcBef>
              <a:buClr>
                <a:schemeClr val="accent4"/>
              </a:buClr>
              <a:buSzPct val="105000"/>
              <a:buFont typeface="Arial" panose="020B0604020202020204" pitchFamily="34" charset="0"/>
              <a:buNone/>
              <a:defRPr sz="1600" kern="1200">
                <a:solidFill>
                  <a:schemeClr val="accent4"/>
                </a:solidFill>
                <a:latin typeface="Century Gothic" panose="020B0502020202020204" pitchFamily="34" charset="0"/>
                <a:ea typeface="+mn-ea"/>
                <a:cs typeface="+mn-cs"/>
              </a:defRPr>
            </a:lvl1pPr>
            <a:lvl2pPr marL="457200" indent="0" algn="l" defTabSz="914400" rtl="0" eaLnBrk="1" latinLnBrk="0" hangingPunct="1">
              <a:lnSpc>
                <a:spcPct val="95000"/>
              </a:lnSpc>
              <a:spcBef>
                <a:spcPts val="500"/>
              </a:spcBef>
              <a:buClrTx/>
              <a:buSzPct val="90000"/>
              <a:buFont typeface="Wingdings" panose="05000000000000000000" pitchFamily="2" charset="2"/>
              <a:buNone/>
              <a:defRPr sz="2000" kern="1200">
                <a:solidFill>
                  <a:schemeClr val="accent4"/>
                </a:solidFill>
                <a:latin typeface="Century Gothic" panose="020B0502020202020204" pitchFamily="34" charset="0"/>
                <a:ea typeface="+mn-ea"/>
                <a:cs typeface="+mn-cs"/>
              </a:defRPr>
            </a:lvl2pPr>
            <a:lvl3pPr marL="914400" indent="0" algn="l" defTabSz="914400" rtl="0" eaLnBrk="1" latinLnBrk="0" hangingPunct="1">
              <a:lnSpc>
                <a:spcPct val="95000"/>
              </a:lnSpc>
              <a:spcBef>
                <a:spcPts val="500"/>
              </a:spcBef>
              <a:buFont typeface="Courier New" panose="02070309020205020404" pitchFamily="49" charset="0"/>
              <a:buNone/>
              <a:defRPr sz="2000" kern="1200">
                <a:solidFill>
                  <a:schemeClr val="accent4"/>
                </a:solidFill>
                <a:latin typeface="Century Gothic" panose="020B0502020202020204" pitchFamily="34" charset="0"/>
                <a:ea typeface="+mn-ea"/>
                <a:cs typeface="+mn-cs"/>
              </a:defRPr>
            </a:lvl3pPr>
            <a:lvl4pPr marL="1371600" indent="0" algn="l" defTabSz="914400" rtl="0" eaLnBrk="1" latinLnBrk="0" hangingPunct="1">
              <a:lnSpc>
                <a:spcPct val="95000"/>
              </a:lnSpc>
              <a:spcBef>
                <a:spcPts val="500"/>
              </a:spcBef>
              <a:buFont typeface="Century Gothic" panose="020B0502020202020204" pitchFamily="34" charset="0"/>
              <a:buNone/>
              <a:defRPr sz="2000" kern="1200">
                <a:solidFill>
                  <a:schemeClr val="accent4"/>
                </a:solidFill>
                <a:latin typeface="Century Gothic" panose="020B0502020202020204" pitchFamily="34" charset="0"/>
                <a:ea typeface="+mn-ea"/>
                <a:cs typeface="+mn-cs"/>
              </a:defRPr>
            </a:lvl4pPr>
            <a:lvl5pPr marL="1828800" indent="0" algn="l" defTabSz="914400" rtl="0" eaLnBrk="1" latinLnBrk="0" hangingPunct="1">
              <a:lnSpc>
                <a:spcPct val="95000"/>
              </a:lnSpc>
              <a:spcBef>
                <a:spcPts val="500"/>
              </a:spcBef>
              <a:buFont typeface="Arial" panose="020B0604020202020204" pitchFamily="34" charset="0"/>
              <a:buNone/>
              <a:defRPr sz="2000" kern="1200">
                <a:solidFill>
                  <a:schemeClr val="accent4"/>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1200"/>
              </a:spcBef>
              <a:spcAft>
                <a:spcPts val="0"/>
              </a:spcAft>
              <a:buClr>
                <a:srgbClr val="123E67"/>
              </a:buClr>
              <a:buSzPct val="105000"/>
              <a:buFont typeface="Arial" panose="020B0604020202020204" pitchFamily="34" charset="0"/>
              <a:buNone/>
              <a:tabLst/>
              <a:defRPr/>
            </a:pPr>
            <a:r>
              <a:rPr kumimoji="0" lang="en-US" sz="1600" b="0" i="0" u="none" strike="noStrike" kern="1200" cap="none" spc="0" normalizeH="0" baseline="0" noProof="0">
                <a:ln>
                  <a:noFill/>
                </a:ln>
                <a:solidFill>
                  <a:srgbClr val="123E67"/>
                </a:solidFill>
                <a:effectLst/>
                <a:uLnTx/>
                <a:uFillTx/>
                <a:latin typeface="Century Gothic" panose="020B0502020202020204" pitchFamily="34" charset="0"/>
                <a:ea typeface="+mn-ea"/>
                <a:cs typeface="+mn-cs"/>
                <a:hlinkClick r:id="rId9"/>
              </a:rPr>
              <a:t>Minnesota Department of Health (@mnhealth)| Facebook</a:t>
            </a:r>
            <a:endParaRPr kumimoji="0" lang="en-US" sz="1600" b="0" i="0" u="none" strike="noStrike" kern="1200" cap="none" spc="0" normalizeH="0" baseline="0" noProof="0">
              <a:ln>
                <a:noFill/>
              </a:ln>
              <a:solidFill>
                <a:srgbClr val="123E67"/>
              </a:solidFill>
              <a:effectLst/>
              <a:uLnTx/>
              <a:uFillTx/>
              <a:latin typeface="Century Gothic" panose="020B0502020202020204" pitchFamily="34" charset="0"/>
              <a:ea typeface="+mn-ea"/>
              <a:cs typeface="+mn-cs"/>
            </a:endParaRPr>
          </a:p>
        </p:txBody>
      </p:sp>
      <p:pic>
        <p:nvPicPr>
          <p:cNvPr id="18" name="Picture 4">
            <a:extLst>
              <a:ext uri="{FF2B5EF4-FFF2-40B4-BE49-F238E27FC236}">
                <a16:creationId xmlns:a16="http://schemas.microsoft.com/office/drawing/2014/main" id="{FA94C7FB-3D7D-1848-069F-AE73098B3EC1}"/>
              </a:ext>
              <a:ext uri="{C183D7F6-B498-43B3-948B-1728B52AA6E4}">
                <adec:decorative xmlns:adec="http://schemas.microsoft.com/office/drawing/2017/decorative" val="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16731" y="3465031"/>
            <a:ext cx="457200" cy="457200"/>
          </a:xfrm>
          <a:prstGeom prst="rect">
            <a:avLst/>
          </a:prstGeom>
          <a:noFill/>
          <a:extLst>
            <a:ext uri="{909E8E84-426E-40DD-AFC4-6F175D3DCCD1}">
              <a14:hiddenFill xmlns:a14="http://schemas.microsoft.com/office/drawing/2010/main">
                <a:solidFill>
                  <a:srgbClr val="FFFFFF"/>
                </a:solidFill>
              </a14:hiddenFill>
            </a:ext>
          </a:extLst>
        </p:spPr>
      </p:pic>
      <p:sp>
        <p:nvSpPr>
          <p:cNvPr id="19" name="Content Placeholder 23">
            <a:extLst>
              <a:ext uri="{FF2B5EF4-FFF2-40B4-BE49-F238E27FC236}">
                <a16:creationId xmlns:a16="http://schemas.microsoft.com/office/drawing/2014/main" id="{724E1005-976D-5154-99F4-3221A1A946C0}"/>
              </a:ext>
            </a:extLst>
          </p:cNvPr>
          <p:cNvSpPr txBox="1">
            <a:spLocks/>
          </p:cNvSpPr>
          <p:nvPr/>
        </p:nvSpPr>
        <p:spPr>
          <a:xfrm>
            <a:off x="1673931" y="3433533"/>
            <a:ext cx="6035040" cy="457200"/>
          </a:xfrm>
          <a:prstGeom prst="rect">
            <a:avLst/>
          </a:prstGeom>
        </p:spPr>
        <p:txBody>
          <a:bodyPr vert="horz" lIns="91440" tIns="45720" rIns="91440" bIns="45720" rtlCol="0" anchor="ctr">
            <a:noAutofit/>
          </a:bodyPr>
          <a:lstStyle>
            <a:lvl1pPr marL="0" indent="0" algn="l" defTabSz="914400" rtl="0" eaLnBrk="1" latinLnBrk="0" hangingPunct="1">
              <a:lnSpc>
                <a:spcPct val="95000"/>
              </a:lnSpc>
              <a:spcBef>
                <a:spcPts val="1200"/>
              </a:spcBef>
              <a:buClr>
                <a:schemeClr val="accent4"/>
              </a:buClr>
              <a:buSzPct val="105000"/>
              <a:buFont typeface="Arial" panose="020B0604020202020204" pitchFamily="34" charset="0"/>
              <a:buNone/>
              <a:defRPr sz="1600" kern="1200">
                <a:solidFill>
                  <a:schemeClr val="accent4"/>
                </a:solidFill>
                <a:latin typeface="Century Gothic" panose="020B0502020202020204" pitchFamily="34" charset="0"/>
                <a:ea typeface="+mn-ea"/>
                <a:cs typeface="+mn-cs"/>
              </a:defRPr>
            </a:lvl1pPr>
            <a:lvl2pPr marL="457200" indent="0" algn="l" defTabSz="914400" rtl="0" eaLnBrk="1" latinLnBrk="0" hangingPunct="1">
              <a:lnSpc>
                <a:spcPct val="95000"/>
              </a:lnSpc>
              <a:spcBef>
                <a:spcPts val="500"/>
              </a:spcBef>
              <a:buClrTx/>
              <a:buSzPct val="90000"/>
              <a:buFont typeface="Wingdings" panose="05000000000000000000" pitchFamily="2" charset="2"/>
              <a:buNone/>
              <a:defRPr sz="2000" kern="1200">
                <a:solidFill>
                  <a:schemeClr val="accent4"/>
                </a:solidFill>
                <a:latin typeface="Century Gothic" panose="020B0502020202020204" pitchFamily="34" charset="0"/>
                <a:ea typeface="+mn-ea"/>
                <a:cs typeface="+mn-cs"/>
              </a:defRPr>
            </a:lvl2pPr>
            <a:lvl3pPr marL="914400" indent="0" algn="l" defTabSz="914400" rtl="0" eaLnBrk="1" latinLnBrk="0" hangingPunct="1">
              <a:lnSpc>
                <a:spcPct val="95000"/>
              </a:lnSpc>
              <a:spcBef>
                <a:spcPts val="500"/>
              </a:spcBef>
              <a:buFont typeface="Courier New" panose="02070309020205020404" pitchFamily="49" charset="0"/>
              <a:buNone/>
              <a:defRPr sz="2000" kern="1200">
                <a:solidFill>
                  <a:schemeClr val="accent4"/>
                </a:solidFill>
                <a:latin typeface="Century Gothic" panose="020B0502020202020204" pitchFamily="34" charset="0"/>
                <a:ea typeface="+mn-ea"/>
                <a:cs typeface="+mn-cs"/>
              </a:defRPr>
            </a:lvl3pPr>
            <a:lvl4pPr marL="1371600" indent="0" algn="l" defTabSz="914400" rtl="0" eaLnBrk="1" latinLnBrk="0" hangingPunct="1">
              <a:lnSpc>
                <a:spcPct val="95000"/>
              </a:lnSpc>
              <a:spcBef>
                <a:spcPts val="500"/>
              </a:spcBef>
              <a:buFont typeface="Century Gothic" panose="020B0502020202020204" pitchFamily="34" charset="0"/>
              <a:buNone/>
              <a:defRPr sz="2000" kern="1200">
                <a:solidFill>
                  <a:schemeClr val="accent4"/>
                </a:solidFill>
                <a:latin typeface="Century Gothic" panose="020B0502020202020204" pitchFamily="34" charset="0"/>
                <a:ea typeface="+mn-ea"/>
                <a:cs typeface="+mn-cs"/>
              </a:defRPr>
            </a:lvl4pPr>
            <a:lvl5pPr marL="1828800" indent="0" algn="l" defTabSz="914400" rtl="0" eaLnBrk="1" latinLnBrk="0" hangingPunct="1">
              <a:lnSpc>
                <a:spcPct val="95000"/>
              </a:lnSpc>
              <a:spcBef>
                <a:spcPts val="500"/>
              </a:spcBef>
              <a:buFont typeface="Arial" panose="020B0604020202020204" pitchFamily="34" charset="0"/>
              <a:buNone/>
              <a:defRPr sz="2000" kern="1200">
                <a:solidFill>
                  <a:schemeClr val="accent4"/>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1200"/>
              </a:spcBef>
              <a:spcAft>
                <a:spcPts val="0"/>
              </a:spcAft>
              <a:buClr>
                <a:srgbClr val="123E67"/>
              </a:buClr>
              <a:buSzPct val="105000"/>
              <a:buFont typeface="Arial" panose="020B0604020202020204" pitchFamily="34" charset="0"/>
              <a:buNone/>
              <a:tabLst/>
              <a:defRPr/>
            </a:pPr>
            <a:r>
              <a:rPr kumimoji="0" lang="en-US" sz="1600" b="0" i="0" u="none" strike="noStrike" kern="1200" cap="none" spc="0" normalizeH="0" baseline="0" noProof="0">
                <a:ln>
                  <a:noFill/>
                </a:ln>
                <a:solidFill>
                  <a:srgbClr val="123E67"/>
                </a:solidFill>
                <a:effectLst/>
                <a:uLnTx/>
                <a:uFillTx/>
                <a:latin typeface="Century Gothic" panose="020B0502020202020204" pitchFamily="34" charset="0"/>
                <a:ea typeface="+mn-ea"/>
                <a:cs typeface="+mn-cs"/>
                <a:hlinkClick r:id="rId11"/>
              </a:rPr>
              <a:t>Minnesota Department of Health (@mnhealth)| Twitter</a:t>
            </a:r>
            <a:endParaRPr kumimoji="0" lang="en-US" sz="1600" b="0" i="0" u="none" strike="noStrike" kern="1200" cap="none" spc="0" normalizeH="0" baseline="0" noProof="0">
              <a:ln>
                <a:noFill/>
              </a:ln>
              <a:solidFill>
                <a:srgbClr val="123E67"/>
              </a:solidFill>
              <a:effectLst/>
              <a:uLnTx/>
              <a:uFillTx/>
              <a:latin typeface="Century Gothic" panose="020B0502020202020204" pitchFamily="34" charset="0"/>
              <a:ea typeface="+mn-ea"/>
              <a:cs typeface="+mn-cs"/>
            </a:endParaRPr>
          </a:p>
        </p:txBody>
      </p:sp>
      <p:pic>
        <p:nvPicPr>
          <p:cNvPr id="20" name="Picture 6">
            <a:extLst>
              <a:ext uri="{FF2B5EF4-FFF2-40B4-BE49-F238E27FC236}">
                <a16:creationId xmlns:a16="http://schemas.microsoft.com/office/drawing/2014/main" id="{243C0BD7-68C5-B1D9-1146-527985F3EA03}"/>
              </a:ext>
              <a:ext uri="{C183D7F6-B498-43B3-948B-1728B52AA6E4}">
                <adec:decorative xmlns:adec="http://schemas.microsoft.com/office/drawing/2017/decorative" val="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16731" y="4125089"/>
            <a:ext cx="457200" cy="457200"/>
          </a:xfrm>
          <a:prstGeom prst="rect">
            <a:avLst/>
          </a:prstGeom>
          <a:noFill/>
          <a:extLst>
            <a:ext uri="{909E8E84-426E-40DD-AFC4-6F175D3DCCD1}">
              <a14:hiddenFill xmlns:a14="http://schemas.microsoft.com/office/drawing/2010/main">
                <a:solidFill>
                  <a:srgbClr val="FFFFFF"/>
                </a:solidFill>
              </a14:hiddenFill>
            </a:ext>
          </a:extLst>
        </p:spPr>
      </p:pic>
      <p:sp>
        <p:nvSpPr>
          <p:cNvPr id="21" name="Content Placeholder 24">
            <a:extLst>
              <a:ext uri="{FF2B5EF4-FFF2-40B4-BE49-F238E27FC236}">
                <a16:creationId xmlns:a16="http://schemas.microsoft.com/office/drawing/2014/main" id="{FE7F8DB0-4606-ABE6-80F7-97B546450E8A}"/>
              </a:ext>
            </a:extLst>
          </p:cNvPr>
          <p:cNvSpPr txBox="1">
            <a:spLocks/>
          </p:cNvSpPr>
          <p:nvPr/>
        </p:nvSpPr>
        <p:spPr>
          <a:xfrm>
            <a:off x="1673931" y="4125089"/>
            <a:ext cx="6035040" cy="457200"/>
          </a:xfrm>
          <a:prstGeom prst="rect">
            <a:avLst/>
          </a:prstGeom>
        </p:spPr>
        <p:txBody>
          <a:bodyPr vert="horz" lIns="91440" tIns="45720" rIns="91440" bIns="45720" rtlCol="0" anchor="ctr">
            <a:noAutofit/>
          </a:bodyPr>
          <a:lstStyle>
            <a:lvl1pPr marL="0" indent="0" algn="l" defTabSz="914400" rtl="0" eaLnBrk="1" latinLnBrk="0" hangingPunct="1">
              <a:lnSpc>
                <a:spcPct val="95000"/>
              </a:lnSpc>
              <a:spcBef>
                <a:spcPts val="1200"/>
              </a:spcBef>
              <a:buClr>
                <a:schemeClr val="accent4"/>
              </a:buClr>
              <a:buSzPct val="105000"/>
              <a:buFont typeface="Arial" panose="020B0604020202020204" pitchFamily="34" charset="0"/>
              <a:buNone/>
              <a:defRPr sz="1600" kern="1200">
                <a:solidFill>
                  <a:schemeClr val="accent4"/>
                </a:solidFill>
                <a:latin typeface="Century Gothic" panose="020B0502020202020204" pitchFamily="34" charset="0"/>
                <a:ea typeface="+mn-ea"/>
                <a:cs typeface="+mn-cs"/>
              </a:defRPr>
            </a:lvl1pPr>
            <a:lvl2pPr marL="457200" indent="0" algn="l" defTabSz="914400" rtl="0" eaLnBrk="1" latinLnBrk="0" hangingPunct="1">
              <a:lnSpc>
                <a:spcPct val="95000"/>
              </a:lnSpc>
              <a:spcBef>
                <a:spcPts val="500"/>
              </a:spcBef>
              <a:buClrTx/>
              <a:buSzPct val="90000"/>
              <a:buFont typeface="Wingdings" panose="05000000000000000000" pitchFamily="2" charset="2"/>
              <a:buNone/>
              <a:defRPr sz="2000" kern="1200">
                <a:solidFill>
                  <a:schemeClr val="accent4"/>
                </a:solidFill>
                <a:latin typeface="Century Gothic" panose="020B0502020202020204" pitchFamily="34" charset="0"/>
                <a:ea typeface="+mn-ea"/>
                <a:cs typeface="+mn-cs"/>
              </a:defRPr>
            </a:lvl2pPr>
            <a:lvl3pPr marL="914400" indent="0" algn="l" defTabSz="914400" rtl="0" eaLnBrk="1" latinLnBrk="0" hangingPunct="1">
              <a:lnSpc>
                <a:spcPct val="95000"/>
              </a:lnSpc>
              <a:spcBef>
                <a:spcPts val="500"/>
              </a:spcBef>
              <a:buFont typeface="Courier New" panose="02070309020205020404" pitchFamily="49" charset="0"/>
              <a:buNone/>
              <a:defRPr sz="2000" kern="1200">
                <a:solidFill>
                  <a:schemeClr val="accent4"/>
                </a:solidFill>
                <a:latin typeface="Century Gothic" panose="020B0502020202020204" pitchFamily="34" charset="0"/>
                <a:ea typeface="+mn-ea"/>
                <a:cs typeface="+mn-cs"/>
              </a:defRPr>
            </a:lvl3pPr>
            <a:lvl4pPr marL="1371600" indent="0" algn="l" defTabSz="914400" rtl="0" eaLnBrk="1" latinLnBrk="0" hangingPunct="1">
              <a:lnSpc>
                <a:spcPct val="95000"/>
              </a:lnSpc>
              <a:spcBef>
                <a:spcPts val="500"/>
              </a:spcBef>
              <a:buFont typeface="Century Gothic" panose="020B0502020202020204" pitchFamily="34" charset="0"/>
              <a:buNone/>
              <a:defRPr sz="2000" kern="1200">
                <a:solidFill>
                  <a:schemeClr val="accent4"/>
                </a:solidFill>
                <a:latin typeface="Century Gothic" panose="020B0502020202020204" pitchFamily="34" charset="0"/>
                <a:ea typeface="+mn-ea"/>
                <a:cs typeface="+mn-cs"/>
              </a:defRPr>
            </a:lvl4pPr>
            <a:lvl5pPr marL="1828800" indent="0" algn="l" defTabSz="914400" rtl="0" eaLnBrk="1" latinLnBrk="0" hangingPunct="1">
              <a:lnSpc>
                <a:spcPct val="95000"/>
              </a:lnSpc>
              <a:spcBef>
                <a:spcPts val="500"/>
              </a:spcBef>
              <a:buFont typeface="Arial" panose="020B0604020202020204" pitchFamily="34" charset="0"/>
              <a:buNone/>
              <a:defRPr sz="2000" kern="1200">
                <a:solidFill>
                  <a:schemeClr val="accent4"/>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1200"/>
              </a:spcBef>
              <a:spcAft>
                <a:spcPts val="0"/>
              </a:spcAft>
              <a:buClr>
                <a:srgbClr val="123E67"/>
              </a:buClr>
              <a:buSzPct val="105000"/>
              <a:buFont typeface="Arial" panose="020B0604020202020204" pitchFamily="34" charset="0"/>
              <a:buNone/>
              <a:tabLst/>
              <a:defRPr/>
            </a:pPr>
            <a:r>
              <a:rPr kumimoji="0" lang="en-US" sz="1600" b="0" i="0" u="none" strike="noStrike" kern="1200" cap="none" spc="0" normalizeH="0" baseline="0" noProof="0">
                <a:ln>
                  <a:noFill/>
                </a:ln>
                <a:solidFill>
                  <a:srgbClr val="123E67"/>
                </a:solidFill>
                <a:effectLst/>
                <a:uLnTx/>
                <a:uFillTx/>
                <a:latin typeface="Century Gothic" panose="020B0502020202020204" pitchFamily="34" charset="0"/>
                <a:ea typeface="+mn-ea"/>
                <a:cs typeface="+mn-cs"/>
                <a:hlinkClick r:id="rId13"/>
              </a:rPr>
              <a:t>Minnesota Department of Health (@mnhealth) | LinkedIn</a:t>
            </a:r>
            <a:endParaRPr kumimoji="0" lang="en-US" sz="1600" b="0" i="0" u="none" strike="noStrike" kern="1200" cap="none" spc="0" normalizeH="0" baseline="0" noProof="0">
              <a:ln>
                <a:noFill/>
              </a:ln>
              <a:solidFill>
                <a:srgbClr val="123E67"/>
              </a:solidFill>
              <a:effectLst/>
              <a:uLnTx/>
              <a:uFillTx/>
              <a:latin typeface="Century Gothic" panose="020B0502020202020204" pitchFamily="34" charset="0"/>
              <a:ea typeface="+mn-ea"/>
              <a:cs typeface="+mn-cs"/>
            </a:endParaRPr>
          </a:p>
        </p:txBody>
      </p:sp>
      <p:pic>
        <p:nvPicPr>
          <p:cNvPr id="22" name="Picture 8">
            <a:extLst>
              <a:ext uri="{FF2B5EF4-FFF2-40B4-BE49-F238E27FC236}">
                <a16:creationId xmlns:a16="http://schemas.microsoft.com/office/drawing/2014/main" id="{75A3C364-0B9A-9CE4-53E9-DB47DFCF28C4}"/>
              </a:ext>
              <a:ext uri="{C183D7F6-B498-43B3-948B-1728B52AA6E4}">
                <adec:decorative xmlns:adec="http://schemas.microsoft.com/office/drawing/2017/decorative" val="1"/>
              </a:ext>
            </a:extLst>
          </p:cNvPr>
          <p:cNvPicPr>
            <a:picLocks noChangeAspect="1" noChangeArrowheads="1"/>
          </p:cNvPicPr>
          <p:nvPr/>
        </p:nvPicPr>
        <p:blipFill>
          <a:blip r:embed="rId14">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1110314" y="4785147"/>
            <a:ext cx="670034" cy="502920"/>
          </a:xfrm>
          <a:prstGeom prst="rect">
            <a:avLst/>
          </a:prstGeom>
          <a:noFill/>
          <a:extLst>
            <a:ext uri="{909E8E84-426E-40DD-AFC4-6F175D3DCCD1}">
              <a14:hiddenFill xmlns:a14="http://schemas.microsoft.com/office/drawing/2010/main">
                <a:solidFill>
                  <a:srgbClr val="FFFFFF"/>
                </a:solidFill>
              </a14:hiddenFill>
            </a:ext>
          </a:extLst>
        </p:spPr>
      </p:pic>
      <p:sp>
        <p:nvSpPr>
          <p:cNvPr id="23" name="Content Placeholder 25">
            <a:extLst>
              <a:ext uri="{FF2B5EF4-FFF2-40B4-BE49-F238E27FC236}">
                <a16:creationId xmlns:a16="http://schemas.microsoft.com/office/drawing/2014/main" id="{442D0CBF-7364-82CC-91D4-BECFB3E8B860}"/>
              </a:ext>
            </a:extLst>
          </p:cNvPr>
          <p:cNvSpPr txBox="1">
            <a:spLocks/>
          </p:cNvSpPr>
          <p:nvPr/>
        </p:nvSpPr>
        <p:spPr>
          <a:xfrm>
            <a:off x="1673931" y="4808007"/>
            <a:ext cx="6035040" cy="457200"/>
          </a:xfrm>
          <a:prstGeom prst="rect">
            <a:avLst/>
          </a:prstGeom>
        </p:spPr>
        <p:txBody>
          <a:bodyPr vert="horz" lIns="91440" tIns="45720" rIns="91440" bIns="45720" rtlCol="0" anchor="ctr">
            <a:noAutofit/>
          </a:bodyPr>
          <a:lstStyle>
            <a:lvl1pPr marL="0" indent="0" algn="l" defTabSz="914400" rtl="0" eaLnBrk="1" latinLnBrk="0" hangingPunct="1">
              <a:lnSpc>
                <a:spcPct val="95000"/>
              </a:lnSpc>
              <a:spcBef>
                <a:spcPts val="1200"/>
              </a:spcBef>
              <a:buClr>
                <a:schemeClr val="accent4"/>
              </a:buClr>
              <a:buSzPct val="105000"/>
              <a:buFont typeface="Arial" panose="020B0604020202020204" pitchFamily="34" charset="0"/>
              <a:buNone/>
              <a:defRPr sz="1600" kern="1200">
                <a:solidFill>
                  <a:schemeClr val="accent4"/>
                </a:solidFill>
                <a:latin typeface="Century Gothic" panose="020B0502020202020204" pitchFamily="34" charset="0"/>
                <a:ea typeface="+mn-ea"/>
                <a:cs typeface="+mn-cs"/>
              </a:defRPr>
            </a:lvl1pPr>
            <a:lvl2pPr marL="457200" indent="0" algn="l" defTabSz="914400" rtl="0" eaLnBrk="1" latinLnBrk="0" hangingPunct="1">
              <a:lnSpc>
                <a:spcPct val="95000"/>
              </a:lnSpc>
              <a:spcBef>
                <a:spcPts val="500"/>
              </a:spcBef>
              <a:buClrTx/>
              <a:buSzPct val="90000"/>
              <a:buFont typeface="Wingdings" panose="05000000000000000000" pitchFamily="2" charset="2"/>
              <a:buNone/>
              <a:defRPr sz="2000" kern="1200">
                <a:solidFill>
                  <a:schemeClr val="accent4"/>
                </a:solidFill>
                <a:latin typeface="Century Gothic" panose="020B0502020202020204" pitchFamily="34" charset="0"/>
                <a:ea typeface="+mn-ea"/>
                <a:cs typeface="+mn-cs"/>
              </a:defRPr>
            </a:lvl2pPr>
            <a:lvl3pPr marL="914400" indent="0" algn="l" defTabSz="914400" rtl="0" eaLnBrk="1" latinLnBrk="0" hangingPunct="1">
              <a:lnSpc>
                <a:spcPct val="95000"/>
              </a:lnSpc>
              <a:spcBef>
                <a:spcPts val="500"/>
              </a:spcBef>
              <a:buFont typeface="Courier New" panose="02070309020205020404" pitchFamily="49" charset="0"/>
              <a:buNone/>
              <a:defRPr sz="2000" kern="1200">
                <a:solidFill>
                  <a:schemeClr val="accent4"/>
                </a:solidFill>
                <a:latin typeface="Century Gothic" panose="020B0502020202020204" pitchFamily="34" charset="0"/>
                <a:ea typeface="+mn-ea"/>
                <a:cs typeface="+mn-cs"/>
              </a:defRPr>
            </a:lvl3pPr>
            <a:lvl4pPr marL="1371600" indent="0" algn="l" defTabSz="914400" rtl="0" eaLnBrk="1" latinLnBrk="0" hangingPunct="1">
              <a:lnSpc>
                <a:spcPct val="95000"/>
              </a:lnSpc>
              <a:spcBef>
                <a:spcPts val="500"/>
              </a:spcBef>
              <a:buFont typeface="Century Gothic" panose="020B0502020202020204" pitchFamily="34" charset="0"/>
              <a:buNone/>
              <a:defRPr sz="2000" kern="1200">
                <a:solidFill>
                  <a:schemeClr val="accent4"/>
                </a:solidFill>
                <a:latin typeface="Century Gothic" panose="020B0502020202020204" pitchFamily="34" charset="0"/>
                <a:ea typeface="+mn-ea"/>
                <a:cs typeface="+mn-cs"/>
              </a:defRPr>
            </a:lvl4pPr>
            <a:lvl5pPr marL="1828800" indent="0" algn="l" defTabSz="914400" rtl="0" eaLnBrk="1" latinLnBrk="0" hangingPunct="1">
              <a:lnSpc>
                <a:spcPct val="95000"/>
              </a:lnSpc>
              <a:spcBef>
                <a:spcPts val="500"/>
              </a:spcBef>
              <a:buFont typeface="Arial" panose="020B0604020202020204" pitchFamily="34" charset="0"/>
              <a:buNone/>
              <a:defRPr sz="2000" kern="1200">
                <a:solidFill>
                  <a:schemeClr val="accent4"/>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1200"/>
              </a:spcBef>
              <a:spcAft>
                <a:spcPts val="0"/>
              </a:spcAft>
              <a:buClr>
                <a:srgbClr val="123E67"/>
              </a:buClr>
              <a:buSzPct val="105000"/>
              <a:buFont typeface="Arial" panose="020B0604020202020204" pitchFamily="34" charset="0"/>
              <a:buNone/>
              <a:tabLst/>
              <a:defRPr/>
            </a:pPr>
            <a:r>
              <a:rPr kumimoji="0" lang="en-US" sz="1600" b="0" i="0" u="none" strike="noStrike" kern="1200" cap="none" spc="0" normalizeH="0" baseline="0" noProof="0">
                <a:ln>
                  <a:noFill/>
                </a:ln>
                <a:solidFill>
                  <a:srgbClr val="123E67"/>
                </a:solidFill>
                <a:effectLst/>
                <a:uLnTx/>
                <a:uFillTx/>
                <a:latin typeface="Century Gothic" panose="020B0502020202020204" pitchFamily="34" charset="0"/>
                <a:ea typeface="+mn-ea"/>
                <a:cs typeface="+mn-cs"/>
                <a:hlinkClick r:id="rId15"/>
              </a:rPr>
              <a:t>Minnesota Department of Health (@mnhealth)| Instagram</a:t>
            </a:r>
            <a:endParaRPr kumimoji="0" lang="en-US" sz="1600" b="0" i="0" u="none" strike="noStrike" kern="1200" cap="none" spc="0" normalizeH="0" baseline="0" noProof="0">
              <a:ln>
                <a:noFill/>
              </a:ln>
              <a:solidFill>
                <a:srgbClr val="123E67"/>
              </a:solidFill>
              <a:effectLst/>
              <a:uLnTx/>
              <a:uFillTx/>
              <a:latin typeface="Century Gothic" panose="020B0502020202020204" pitchFamily="34" charset="0"/>
              <a:ea typeface="+mn-ea"/>
              <a:cs typeface="+mn-cs"/>
            </a:endParaRPr>
          </a:p>
        </p:txBody>
      </p:sp>
      <p:pic>
        <p:nvPicPr>
          <p:cNvPr id="2" name="Graphic 1">
            <a:extLst>
              <a:ext uri="{FF2B5EF4-FFF2-40B4-BE49-F238E27FC236}">
                <a16:creationId xmlns:a16="http://schemas.microsoft.com/office/drawing/2014/main" id="{2F9B1BC3-5827-DAC3-30B5-73CF35FB9F32}"/>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16731" y="5426962"/>
            <a:ext cx="457200" cy="457200"/>
          </a:xfrm>
          <a:prstGeom prst="rect">
            <a:avLst/>
          </a:prstGeom>
        </p:spPr>
      </p:pic>
      <p:sp>
        <p:nvSpPr>
          <p:cNvPr id="3" name="Content Placeholder 19">
            <a:extLst>
              <a:ext uri="{FF2B5EF4-FFF2-40B4-BE49-F238E27FC236}">
                <a16:creationId xmlns:a16="http://schemas.microsoft.com/office/drawing/2014/main" id="{EC8DB735-9252-92F9-E7E5-2619B2F1BE69}"/>
              </a:ext>
            </a:extLst>
          </p:cNvPr>
          <p:cNvSpPr txBox="1">
            <a:spLocks/>
          </p:cNvSpPr>
          <p:nvPr/>
        </p:nvSpPr>
        <p:spPr>
          <a:xfrm>
            <a:off x="1673931" y="5426962"/>
            <a:ext cx="6736644" cy="457200"/>
          </a:xfrm>
          <a:prstGeom prst="rect">
            <a:avLst/>
          </a:prstGeom>
        </p:spPr>
        <p:txBody>
          <a:bodyPr vert="horz" lIns="91440" tIns="45720" rIns="91440" bIns="45720" rtlCol="0" anchor="ctr">
            <a:noAutofit/>
          </a:bodyPr>
          <a:lstStyle>
            <a:lvl1pPr marL="0" indent="0" algn="l" defTabSz="914400" rtl="0" eaLnBrk="1" latinLnBrk="0" hangingPunct="1">
              <a:lnSpc>
                <a:spcPct val="95000"/>
              </a:lnSpc>
              <a:spcBef>
                <a:spcPts val="1200"/>
              </a:spcBef>
              <a:buClr>
                <a:schemeClr val="accent4"/>
              </a:buClr>
              <a:buSzPct val="105000"/>
              <a:buFont typeface="Arial" panose="020B0604020202020204" pitchFamily="34" charset="0"/>
              <a:buNone/>
              <a:defRPr sz="1600" kern="1200">
                <a:solidFill>
                  <a:schemeClr val="accent4"/>
                </a:solidFill>
                <a:latin typeface="Century Gothic" panose="020B0502020202020204" pitchFamily="34" charset="0"/>
                <a:ea typeface="+mn-ea"/>
                <a:cs typeface="+mn-cs"/>
              </a:defRPr>
            </a:lvl1pPr>
            <a:lvl2pPr marL="457200" indent="0" algn="l" defTabSz="914400" rtl="0" eaLnBrk="1" latinLnBrk="0" hangingPunct="1">
              <a:lnSpc>
                <a:spcPct val="95000"/>
              </a:lnSpc>
              <a:spcBef>
                <a:spcPts val="500"/>
              </a:spcBef>
              <a:buClrTx/>
              <a:buSzPct val="90000"/>
              <a:buFont typeface="Wingdings" panose="05000000000000000000" pitchFamily="2" charset="2"/>
              <a:buNone/>
              <a:defRPr sz="2000" kern="1200">
                <a:solidFill>
                  <a:schemeClr val="accent4"/>
                </a:solidFill>
                <a:latin typeface="Century Gothic" panose="020B0502020202020204" pitchFamily="34" charset="0"/>
                <a:ea typeface="+mn-ea"/>
                <a:cs typeface="+mn-cs"/>
              </a:defRPr>
            </a:lvl2pPr>
            <a:lvl3pPr marL="914400" indent="0" algn="l" defTabSz="914400" rtl="0" eaLnBrk="1" latinLnBrk="0" hangingPunct="1">
              <a:lnSpc>
                <a:spcPct val="95000"/>
              </a:lnSpc>
              <a:spcBef>
                <a:spcPts val="500"/>
              </a:spcBef>
              <a:buFont typeface="Courier New" panose="02070309020205020404" pitchFamily="49" charset="0"/>
              <a:buNone/>
              <a:defRPr sz="2000" kern="1200">
                <a:solidFill>
                  <a:schemeClr val="accent4"/>
                </a:solidFill>
                <a:latin typeface="Century Gothic" panose="020B0502020202020204" pitchFamily="34" charset="0"/>
                <a:ea typeface="+mn-ea"/>
                <a:cs typeface="+mn-cs"/>
              </a:defRPr>
            </a:lvl3pPr>
            <a:lvl4pPr marL="1371600" indent="0" algn="l" defTabSz="914400" rtl="0" eaLnBrk="1" latinLnBrk="0" hangingPunct="1">
              <a:lnSpc>
                <a:spcPct val="95000"/>
              </a:lnSpc>
              <a:spcBef>
                <a:spcPts val="500"/>
              </a:spcBef>
              <a:buFont typeface="Century Gothic" panose="020B0502020202020204" pitchFamily="34" charset="0"/>
              <a:buNone/>
              <a:defRPr sz="2000" kern="1200">
                <a:solidFill>
                  <a:schemeClr val="accent4"/>
                </a:solidFill>
                <a:latin typeface="Century Gothic" panose="020B0502020202020204" pitchFamily="34" charset="0"/>
                <a:ea typeface="+mn-ea"/>
                <a:cs typeface="+mn-cs"/>
              </a:defRPr>
            </a:lvl4pPr>
            <a:lvl5pPr marL="1828800" indent="0" algn="l" defTabSz="914400" rtl="0" eaLnBrk="1" latinLnBrk="0" hangingPunct="1">
              <a:lnSpc>
                <a:spcPct val="95000"/>
              </a:lnSpc>
              <a:spcBef>
                <a:spcPts val="500"/>
              </a:spcBef>
              <a:buFont typeface="Arial" panose="020B0604020202020204" pitchFamily="34" charset="0"/>
              <a:buNone/>
              <a:defRPr sz="2000" kern="1200">
                <a:solidFill>
                  <a:schemeClr val="accent4"/>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95000"/>
              </a:lnSpc>
              <a:spcBef>
                <a:spcPts val="12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123E67"/>
                </a:solidFill>
                <a:effectLst/>
                <a:uLnTx/>
                <a:uFillTx/>
                <a:latin typeface="Century Gothic" panose="020B0502020202020204" pitchFamily="34" charset="0"/>
                <a:ea typeface="+mn-ea"/>
                <a:cs typeface="+mn-cs"/>
                <a:hlinkClick r:id="rId16"/>
              </a:rPr>
              <a:t>CDC Project Firstline (cdc.gov)</a:t>
            </a:r>
            <a:r>
              <a:rPr kumimoji="0" lang="en-US" sz="1600" b="0" i="0" u="none" strike="noStrike" kern="1200" cap="none" spc="0" normalizeH="0" baseline="0" noProof="0">
                <a:ln>
                  <a:noFill/>
                </a:ln>
                <a:solidFill>
                  <a:srgbClr val="123E67"/>
                </a:solidFill>
                <a:effectLst/>
                <a:uLnTx/>
                <a:uFillTx/>
                <a:latin typeface="Century Gothic" panose="020B0502020202020204" pitchFamily="34" charset="0"/>
                <a:ea typeface="+mn-ea"/>
                <a:cs typeface="+mn-cs"/>
              </a:rPr>
              <a:t> | </a:t>
            </a:r>
            <a:r>
              <a:rPr kumimoji="0" lang="en-US" sz="1600" b="0" i="0" u="none" strike="noStrike" kern="1200" cap="none" spc="0" normalizeH="0" baseline="0" noProof="0">
                <a:ln>
                  <a:noFill/>
                </a:ln>
                <a:solidFill>
                  <a:srgbClr val="123E67"/>
                </a:solidFill>
                <a:effectLst/>
                <a:uLnTx/>
                <a:uFillTx/>
                <a:latin typeface="Century Gothic" panose="020B0502020202020204" pitchFamily="34" charset="0"/>
                <a:ea typeface="+mn-ea"/>
                <a:cs typeface="+mn-cs"/>
                <a:hlinkClick r:id="rId17"/>
              </a:rPr>
              <a:t>Facebook</a:t>
            </a:r>
            <a:r>
              <a:rPr kumimoji="0" lang="en-US" sz="1600" b="0" i="0" u="none" strike="noStrike" kern="1200" cap="none" spc="0" normalizeH="0" baseline="0" noProof="0">
                <a:ln>
                  <a:noFill/>
                </a:ln>
                <a:solidFill>
                  <a:srgbClr val="123E67"/>
                </a:solidFill>
                <a:effectLst/>
                <a:uLnTx/>
                <a:uFillTx/>
                <a:latin typeface="Century Gothic" panose="020B0502020202020204" pitchFamily="34" charset="0"/>
                <a:ea typeface="+mn-ea"/>
                <a:cs typeface="+mn-cs"/>
              </a:rPr>
              <a:t> | </a:t>
            </a:r>
            <a:r>
              <a:rPr kumimoji="0" lang="en-US" sz="1600" b="0" i="0" u="none" strike="noStrike" kern="1200" cap="none" spc="0" normalizeH="0" baseline="0" noProof="0">
                <a:ln>
                  <a:noFill/>
                </a:ln>
                <a:solidFill>
                  <a:srgbClr val="123E67"/>
                </a:solidFill>
                <a:effectLst/>
                <a:uLnTx/>
                <a:uFillTx/>
                <a:latin typeface="Century Gothic" panose="020B0502020202020204" pitchFamily="34" charset="0"/>
                <a:ea typeface="+mn-ea"/>
                <a:cs typeface="+mn-cs"/>
                <a:hlinkClick r:id="rId18"/>
              </a:rPr>
              <a:t>Twitter</a:t>
            </a:r>
            <a:r>
              <a:rPr kumimoji="0" lang="en-US" sz="1600" b="0" i="0" u="none" strike="noStrike" kern="1200" cap="none" spc="0" normalizeH="0" baseline="0" noProof="0">
                <a:ln>
                  <a:noFill/>
                </a:ln>
                <a:solidFill>
                  <a:srgbClr val="123E67"/>
                </a:solidFill>
                <a:effectLst/>
                <a:uLnTx/>
                <a:uFillTx/>
                <a:latin typeface="Century Gothic" panose="020B0502020202020204" pitchFamily="34" charset="0"/>
                <a:ea typeface="+mn-ea"/>
                <a:cs typeface="+mn-cs"/>
              </a:rPr>
              <a:t> | </a:t>
            </a:r>
            <a:r>
              <a:rPr kumimoji="0" lang="en-US" sz="1600" b="0" i="0" u="none" strike="noStrike" kern="1200" cap="none" spc="0" normalizeH="0" baseline="0" noProof="0">
                <a:ln>
                  <a:noFill/>
                </a:ln>
                <a:solidFill>
                  <a:srgbClr val="123E67"/>
                </a:solidFill>
                <a:effectLst/>
                <a:uLnTx/>
                <a:uFillTx/>
                <a:latin typeface="Century Gothic" panose="020B0502020202020204" pitchFamily="34" charset="0"/>
                <a:ea typeface="+mn-ea"/>
                <a:cs typeface="+mn-cs"/>
                <a:hlinkClick r:id="rId19"/>
              </a:rPr>
              <a:t>Emails</a:t>
            </a:r>
            <a:endParaRPr kumimoji="0" lang="en-US" sz="1600" b="0" i="0" u="none" strike="noStrike" kern="1200" cap="none" spc="0" normalizeH="0" baseline="0" noProof="0">
              <a:ln>
                <a:noFill/>
              </a:ln>
              <a:solidFill>
                <a:srgbClr val="123E67"/>
              </a:solidFill>
              <a:effectLst/>
              <a:uLnTx/>
              <a:uFillTx/>
              <a:latin typeface="Century Gothic" panose="020B0502020202020204" pitchFamily="34" charset="0"/>
              <a:ea typeface="+mn-ea"/>
              <a:cs typeface="+mn-cs"/>
            </a:endParaRPr>
          </a:p>
        </p:txBody>
      </p:sp>
      <p:sp>
        <p:nvSpPr>
          <p:cNvPr id="4" name="Date Placeholder 3">
            <a:extLst>
              <a:ext uri="{FF2B5EF4-FFF2-40B4-BE49-F238E27FC236}">
                <a16:creationId xmlns:a16="http://schemas.microsoft.com/office/drawing/2014/main" id="{D9C3AF11-F43B-781D-988A-A50D634E1846}"/>
              </a:ext>
            </a:extLst>
          </p:cNvPr>
          <p:cNvSpPr>
            <a:spLocks noGrp="1"/>
          </p:cNvSpPr>
          <p:nvPr>
            <p:ph type="dt" sz="half" idx="10"/>
          </p:nvPr>
        </p:nvSpPr>
        <p:spPr/>
        <p:txBody>
          <a:bodyPr/>
          <a:lstStyle/>
          <a:p>
            <a:r>
              <a:rPr lang="en-US"/>
              <a:t>8/29/2023</a:t>
            </a:r>
          </a:p>
        </p:txBody>
      </p:sp>
      <p:sp>
        <p:nvSpPr>
          <p:cNvPr id="5" name="Footer Placeholder 4">
            <a:extLst>
              <a:ext uri="{FF2B5EF4-FFF2-40B4-BE49-F238E27FC236}">
                <a16:creationId xmlns:a16="http://schemas.microsoft.com/office/drawing/2014/main" id="{8C1A7147-6C84-578E-9954-48A30374B415}"/>
              </a:ext>
            </a:extLst>
          </p:cNvPr>
          <p:cNvSpPr>
            <a:spLocks noGrp="1"/>
          </p:cNvSpPr>
          <p:nvPr>
            <p:ph type="ftr" sz="quarter" idx="3"/>
          </p:nvPr>
        </p:nvSpPr>
        <p:spPr/>
        <p:txBody>
          <a:bodyPr/>
          <a:lstStyle/>
          <a:p>
            <a:r>
              <a:rPr lang="en-US"/>
              <a:t>health.state.mn.us</a:t>
            </a:r>
          </a:p>
        </p:txBody>
      </p:sp>
      <p:sp>
        <p:nvSpPr>
          <p:cNvPr id="6" name="Slide Number Placeholder 5">
            <a:extLst>
              <a:ext uri="{FF2B5EF4-FFF2-40B4-BE49-F238E27FC236}">
                <a16:creationId xmlns:a16="http://schemas.microsoft.com/office/drawing/2014/main" id="{64D11908-7802-4804-AF30-66F9FAD5083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5559044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00B0E-BB34-411D-AD10-59F03588D468}"/>
              </a:ext>
            </a:extLst>
          </p:cNvPr>
          <p:cNvSpPr>
            <a:spLocks noGrp="1"/>
          </p:cNvSpPr>
          <p:nvPr>
            <p:ph type="title"/>
          </p:nvPr>
        </p:nvSpPr>
        <p:spPr/>
        <p:txBody>
          <a:bodyPr/>
          <a:lstStyle/>
          <a:p>
            <a:r>
              <a:rPr lang="en-US"/>
              <a:t>Questions</a:t>
            </a:r>
          </a:p>
        </p:txBody>
      </p:sp>
      <p:pic>
        <p:nvPicPr>
          <p:cNvPr id="6" name="Content Placeholder 4" descr="QR code, link to https://www.health.state.mn.us/facilities/patientsafety/infectioncontrol/pfl/index.html">
            <a:extLst>
              <a:ext uri="{FF2B5EF4-FFF2-40B4-BE49-F238E27FC236}">
                <a16:creationId xmlns:a16="http://schemas.microsoft.com/office/drawing/2014/main" id="{DDFA4134-2F9A-A5B9-9D69-20FB55CDCBB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119116" y="2481916"/>
            <a:ext cx="2099075" cy="2609850"/>
          </a:xfrm>
        </p:spPr>
      </p:pic>
      <p:pic>
        <p:nvPicPr>
          <p:cNvPr id="8" name="Picture 7" descr="Qr code - subscribe to PFL mailing list&#10;https://public.govdelivery.com/accounts/MNMDH/subscriber/new?topic_id=MNMDH_673 ">
            <a:extLst>
              <a:ext uri="{FF2B5EF4-FFF2-40B4-BE49-F238E27FC236}">
                <a16:creationId xmlns:a16="http://schemas.microsoft.com/office/drawing/2014/main" id="{3D8D244D-AE85-1715-CC4D-A222BD2EE0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2880" y="2481916"/>
            <a:ext cx="2103120" cy="2612075"/>
          </a:xfrm>
          <a:prstGeom prst="rect">
            <a:avLst/>
          </a:prstGeom>
        </p:spPr>
      </p:pic>
      <p:sp>
        <p:nvSpPr>
          <p:cNvPr id="5" name="Slide Number Placeholder 4">
            <a:extLst>
              <a:ext uri="{FF2B5EF4-FFF2-40B4-BE49-F238E27FC236}">
                <a16:creationId xmlns:a16="http://schemas.microsoft.com/office/drawing/2014/main" id="{63D39C94-4214-43DA-9BA8-E4149A65C1A0}"/>
              </a:ext>
            </a:extLst>
          </p:cNvPr>
          <p:cNvSpPr>
            <a:spLocks noGrp="1"/>
          </p:cNvSpPr>
          <p:nvPr>
            <p:ph type="sldNum" sz="quarter" idx="11"/>
          </p:nvPr>
        </p:nvSpPr>
        <p:spPr/>
        <p:txBody>
          <a:bodyPr/>
          <a:lstStyle/>
          <a:p>
            <a:fld id="{FDC91213-4F0D-479E-AE4A-9B176DFAB61C}" type="slidenum">
              <a:rPr lang="en-US" smtClean="0">
                <a:solidFill>
                  <a:schemeClr val="bg1"/>
                </a:solidFill>
              </a:rPr>
              <a:pPr/>
              <a:t>34</a:t>
            </a:fld>
            <a:endParaRPr lang="en-US">
              <a:solidFill>
                <a:schemeClr val="bg1"/>
              </a:solidFill>
            </a:endParaRPr>
          </a:p>
        </p:txBody>
      </p:sp>
    </p:spTree>
    <p:extLst>
      <p:ext uri="{BB962C8B-B14F-4D97-AF65-F5344CB8AC3E}">
        <p14:creationId xmlns:p14="http://schemas.microsoft.com/office/powerpoint/2010/main" val="4287557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18F25-5D58-435A-8CD0-A34F424E1694}"/>
              </a:ext>
            </a:extLst>
          </p:cNvPr>
          <p:cNvSpPr>
            <a:spLocks noGrp="1"/>
          </p:cNvSpPr>
          <p:nvPr>
            <p:ph type="title"/>
          </p:nvPr>
        </p:nvSpPr>
        <p:spPr/>
        <p:txBody>
          <a:bodyPr/>
          <a:lstStyle/>
          <a:p>
            <a:r>
              <a:rPr lang="en-US"/>
              <a:t>Introduction</a:t>
            </a:r>
          </a:p>
        </p:txBody>
      </p:sp>
      <p:sp>
        <p:nvSpPr>
          <p:cNvPr id="4" name="Date Placeholder 3">
            <a:extLst>
              <a:ext uri="{FF2B5EF4-FFF2-40B4-BE49-F238E27FC236}">
                <a16:creationId xmlns:a16="http://schemas.microsoft.com/office/drawing/2014/main" id="{11B8858E-D027-466A-AD28-24B2BCCBFFD5}"/>
              </a:ext>
            </a:extLst>
          </p:cNvPr>
          <p:cNvSpPr>
            <a:spLocks noGrp="1"/>
          </p:cNvSpPr>
          <p:nvPr>
            <p:ph type="dt" sz="half" idx="10"/>
          </p:nvPr>
        </p:nvSpPr>
        <p:spPr/>
        <p:txBody>
          <a:bodyPr/>
          <a:lstStyle/>
          <a:p>
            <a:r>
              <a:rPr lang="en-US"/>
              <a:t>8/29/2023</a:t>
            </a:r>
          </a:p>
        </p:txBody>
      </p:sp>
      <p:sp>
        <p:nvSpPr>
          <p:cNvPr id="5" name="Footer Placeholder 4">
            <a:extLst>
              <a:ext uri="{FF2B5EF4-FFF2-40B4-BE49-F238E27FC236}">
                <a16:creationId xmlns:a16="http://schemas.microsoft.com/office/drawing/2014/main" id="{C2F81F6C-64AE-4833-8077-B11CB981EE23}"/>
              </a:ext>
            </a:extLst>
          </p:cNvPr>
          <p:cNvSpPr>
            <a:spLocks noGrp="1"/>
          </p:cNvSpPr>
          <p:nvPr>
            <p:ph type="ftr" sz="quarter" idx="3"/>
          </p:nvPr>
        </p:nvSpPr>
        <p:spPr/>
        <p:txBody>
          <a:bodyPr/>
          <a:lstStyle/>
          <a:p>
            <a:r>
              <a:rPr lang="en-US"/>
              <a:t>health.state.mn.us</a:t>
            </a:r>
          </a:p>
        </p:txBody>
      </p:sp>
      <p:sp>
        <p:nvSpPr>
          <p:cNvPr id="6" name="Slide Number Placeholder 5">
            <a:extLst>
              <a:ext uri="{FF2B5EF4-FFF2-40B4-BE49-F238E27FC236}">
                <a16:creationId xmlns:a16="http://schemas.microsoft.com/office/drawing/2014/main" id="{24140998-1CC7-4B01-99D8-4D40602D433C}"/>
              </a:ext>
            </a:extLst>
          </p:cNvPr>
          <p:cNvSpPr>
            <a:spLocks noGrp="1"/>
          </p:cNvSpPr>
          <p:nvPr>
            <p:ph type="sldNum" sz="quarter" idx="12"/>
          </p:nvPr>
        </p:nvSpPr>
        <p:spPr/>
        <p:txBody>
          <a:bodyPr/>
          <a:lstStyle/>
          <a:p>
            <a:fld id="{48F63A3B-78C7-47BE-AE5E-E10140E04643}" type="slidenum">
              <a:rPr lang="en-US" smtClean="0"/>
              <a:t>4</a:t>
            </a:fld>
            <a:endParaRPr lang="en-US"/>
          </a:p>
        </p:txBody>
      </p:sp>
      <p:sp>
        <p:nvSpPr>
          <p:cNvPr id="8" name="TextBox 7">
            <a:extLst>
              <a:ext uri="{FF2B5EF4-FFF2-40B4-BE49-F238E27FC236}">
                <a16:creationId xmlns:a16="http://schemas.microsoft.com/office/drawing/2014/main" id="{FDF60189-E737-404A-AC17-6F64A1B2D48A}"/>
              </a:ext>
            </a:extLst>
          </p:cNvPr>
          <p:cNvSpPr txBox="1"/>
          <p:nvPr/>
        </p:nvSpPr>
        <p:spPr>
          <a:xfrm>
            <a:off x="1108755" y="1562013"/>
            <a:ext cx="9513711" cy="4068806"/>
          </a:xfrm>
          <a:prstGeom prst="rect">
            <a:avLst/>
          </a:prstGeom>
          <a:noFill/>
        </p:spPr>
        <p:txBody>
          <a:bodyPr wrap="square">
            <a:spAutoFit/>
          </a:bodyPr>
          <a:lstStyle/>
          <a:p>
            <a:pPr marL="0" indent="0" algn="ctr">
              <a:lnSpc>
                <a:spcPct val="120000"/>
              </a:lnSpc>
              <a:spcBef>
                <a:spcPts val="0"/>
              </a:spcBef>
              <a:buNone/>
            </a:pPr>
            <a:r>
              <a:rPr lang="en-US" sz="2000" b="0" i="0" dirty="0">
                <a:solidFill>
                  <a:srgbClr val="000000"/>
                </a:solidFill>
                <a:effectLst/>
              </a:rPr>
              <a:t>Minnesota Department of Health (MDH) Project Firstline (PFL).</a:t>
            </a:r>
            <a:endParaRPr lang="en-US" sz="2000" b="0" i="0" dirty="0">
              <a:solidFill>
                <a:schemeClr val="accent1"/>
              </a:solidFill>
              <a:effectLst/>
            </a:endParaRPr>
          </a:p>
          <a:p>
            <a:pPr marL="0" indent="0" algn="l">
              <a:lnSpc>
                <a:spcPct val="120000"/>
              </a:lnSpc>
              <a:spcBef>
                <a:spcPts val="0"/>
              </a:spcBef>
              <a:buNone/>
            </a:pPr>
            <a:r>
              <a:rPr lang="en-US" sz="2000" b="0" i="0" dirty="0">
                <a:solidFill>
                  <a:schemeClr val="accent1"/>
                </a:solidFill>
                <a:effectLst/>
              </a:rPr>
              <a:t>What is Project Firstline?</a:t>
            </a:r>
          </a:p>
          <a:p>
            <a:pPr marL="0" indent="0" algn="l">
              <a:lnSpc>
                <a:spcPct val="120000"/>
              </a:lnSpc>
              <a:spcBef>
                <a:spcPts val="0"/>
              </a:spcBef>
              <a:buNone/>
            </a:pPr>
            <a:r>
              <a:rPr lang="en-US" sz="2000" b="0" i="0" dirty="0">
                <a:solidFill>
                  <a:srgbClr val="000000"/>
                </a:solidFill>
                <a:effectLst/>
              </a:rPr>
              <a:t>It is a partnership between the Centers for Disease Control (CDC) and MDH.  Project Firstline (PFL) is a collaborative of </a:t>
            </a:r>
            <a:r>
              <a:rPr lang="en-US" sz="2000" b="0" i="0" u="sng" dirty="0">
                <a:solidFill>
                  <a:srgbClr val="075290"/>
                </a:solidFill>
                <a:effectLst/>
                <a:hlinkClick r:id="rId2"/>
              </a:rPr>
              <a:t>diverse healthcare and public health partners</a:t>
            </a:r>
            <a:r>
              <a:rPr lang="en-US" sz="2000" b="0" i="0" dirty="0">
                <a:solidFill>
                  <a:srgbClr val="000000"/>
                </a:solidFill>
                <a:effectLst/>
              </a:rPr>
              <a:t> that aims to provide engaging</a:t>
            </a:r>
            <a:r>
              <a:rPr lang="en-US" sz="2000" dirty="0">
                <a:solidFill>
                  <a:srgbClr val="000000"/>
                </a:solidFill>
              </a:rPr>
              <a:t> </a:t>
            </a:r>
            <a:r>
              <a:rPr lang="en-US" sz="2000" b="0" i="0" dirty="0">
                <a:solidFill>
                  <a:srgbClr val="000000"/>
                </a:solidFill>
                <a:effectLst/>
              </a:rPr>
              <a:t>and effective infection prevention and control training to frontline healthcare workers, staff and members of the public health workforce.</a:t>
            </a:r>
          </a:p>
          <a:p>
            <a:pPr marL="0" indent="0" algn="l">
              <a:buNone/>
            </a:pPr>
            <a:endParaRPr lang="en-US" sz="2000" b="0" i="0" dirty="0">
              <a:solidFill>
                <a:srgbClr val="000000"/>
              </a:solidFill>
              <a:effectLst/>
            </a:endParaRPr>
          </a:p>
          <a:p>
            <a:pPr marL="0" indent="0" algn="l">
              <a:lnSpc>
                <a:spcPct val="120000"/>
              </a:lnSpc>
              <a:spcBef>
                <a:spcPts val="0"/>
              </a:spcBef>
              <a:buNone/>
            </a:pPr>
            <a:r>
              <a:rPr lang="en-US" sz="2000" dirty="0">
                <a:solidFill>
                  <a:srgbClr val="000000"/>
                </a:solidFill>
              </a:rPr>
              <a:t>Its </a:t>
            </a:r>
            <a:r>
              <a:rPr lang="en-US" sz="2000" b="0" i="0" dirty="0">
                <a:solidFill>
                  <a:srgbClr val="000000"/>
                </a:solidFill>
                <a:effectLst/>
              </a:rPr>
              <a:t>innovative content is designed so that—regardless of role, previous training or educational background— staff can understand and confidently apply the infection control principles and protocols necessary to protect themselves, their facility, their family, and their community from infectious disease threats. </a:t>
            </a:r>
          </a:p>
        </p:txBody>
      </p:sp>
    </p:spTree>
    <p:extLst>
      <p:ext uri="{BB962C8B-B14F-4D97-AF65-F5344CB8AC3E}">
        <p14:creationId xmlns:p14="http://schemas.microsoft.com/office/powerpoint/2010/main" val="18141686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226CE-505D-4B57-966C-381530330049}"/>
              </a:ext>
            </a:extLst>
          </p:cNvPr>
          <p:cNvSpPr>
            <a:spLocks noGrp="1"/>
          </p:cNvSpPr>
          <p:nvPr>
            <p:ph type="title"/>
          </p:nvPr>
        </p:nvSpPr>
        <p:spPr/>
        <p:txBody>
          <a:bodyPr/>
          <a:lstStyle/>
          <a:p>
            <a:r>
              <a:rPr lang="en-US"/>
              <a:t>Introduction: Meet the team</a:t>
            </a:r>
          </a:p>
        </p:txBody>
      </p:sp>
      <p:sp>
        <p:nvSpPr>
          <p:cNvPr id="4" name="Date Placeholder 3">
            <a:extLst>
              <a:ext uri="{FF2B5EF4-FFF2-40B4-BE49-F238E27FC236}">
                <a16:creationId xmlns:a16="http://schemas.microsoft.com/office/drawing/2014/main" id="{86D2E894-3E95-4C2C-B1DF-77B30C8EAE29}"/>
              </a:ext>
            </a:extLst>
          </p:cNvPr>
          <p:cNvSpPr>
            <a:spLocks noGrp="1"/>
          </p:cNvSpPr>
          <p:nvPr>
            <p:ph type="dt" sz="half" idx="10"/>
          </p:nvPr>
        </p:nvSpPr>
        <p:spPr/>
        <p:txBody>
          <a:bodyPr/>
          <a:lstStyle/>
          <a:p>
            <a:r>
              <a:rPr lang="en-US"/>
              <a:t>8/29/2023</a:t>
            </a:r>
          </a:p>
        </p:txBody>
      </p:sp>
      <p:sp>
        <p:nvSpPr>
          <p:cNvPr id="5" name="Footer Placeholder 4">
            <a:extLst>
              <a:ext uri="{FF2B5EF4-FFF2-40B4-BE49-F238E27FC236}">
                <a16:creationId xmlns:a16="http://schemas.microsoft.com/office/drawing/2014/main" id="{D7EBCB0D-6588-4A61-B836-DF14CCD95580}"/>
              </a:ext>
            </a:extLst>
          </p:cNvPr>
          <p:cNvSpPr>
            <a:spLocks noGrp="1"/>
          </p:cNvSpPr>
          <p:nvPr>
            <p:ph type="ftr" sz="quarter" idx="3"/>
          </p:nvPr>
        </p:nvSpPr>
        <p:spPr/>
        <p:txBody>
          <a:bodyPr/>
          <a:lstStyle/>
          <a:p>
            <a:r>
              <a:rPr lang="en-US" dirty="0"/>
              <a:t>health.state.mn.us</a:t>
            </a:r>
          </a:p>
        </p:txBody>
      </p:sp>
      <p:sp>
        <p:nvSpPr>
          <p:cNvPr id="6" name="Slide Number Placeholder 5">
            <a:extLst>
              <a:ext uri="{FF2B5EF4-FFF2-40B4-BE49-F238E27FC236}">
                <a16:creationId xmlns:a16="http://schemas.microsoft.com/office/drawing/2014/main" id="{BD2B38D3-EE18-49A7-A422-7D61E577BD82}"/>
              </a:ext>
            </a:extLst>
          </p:cNvPr>
          <p:cNvSpPr>
            <a:spLocks noGrp="1"/>
          </p:cNvSpPr>
          <p:nvPr>
            <p:ph type="sldNum" sz="quarter" idx="12"/>
          </p:nvPr>
        </p:nvSpPr>
        <p:spPr/>
        <p:txBody>
          <a:bodyPr/>
          <a:lstStyle/>
          <a:p>
            <a:fld id="{48F63A3B-78C7-47BE-AE5E-E10140E04643}" type="slidenum">
              <a:rPr lang="en-US" smtClean="0"/>
              <a:t>5</a:t>
            </a:fld>
            <a:endParaRPr lang="en-US"/>
          </a:p>
        </p:txBody>
      </p:sp>
      <p:sp>
        <p:nvSpPr>
          <p:cNvPr id="7" name="Content Placeholder 2">
            <a:extLst>
              <a:ext uri="{FF2B5EF4-FFF2-40B4-BE49-F238E27FC236}">
                <a16:creationId xmlns:a16="http://schemas.microsoft.com/office/drawing/2014/main" id="{1C1EEEC8-129D-4A8E-B8EC-ABA874C6DB9E}"/>
              </a:ext>
            </a:extLst>
          </p:cNvPr>
          <p:cNvSpPr>
            <a:spLocks noGrp="1"/>
          </p:cNvSpPr>
          <p:nvPr>
            <p:ph idx="1"/>
          </p:nvPr>
        </p:nvSpPr>
        <p:spPr>
          <a:xfrm>
            <a:off x="838200" y="1514474"/>
            <a:ext cx="10515600" cy="4841875"/>
          </a:xfrm>
        </p:spPr>
        <p:txBody>
          <a:bodyPr>
            <a:normAutofit fontScale="62500" lnSpcReduction="20000"/>
          </a:bodyPr>
          <a:lstStyle/>
          <a:p>
            <a:pPr marL="0" indent="0" algn="l">
              <a:lnSpc>
                <a:spcPct val="120000"/>
              </a:lnSpc>
              <a:spcBef>
                <a:spcPts val="0"/>
              </a:spcBef>
              <a:spcAft>
                <a:spcPts val="0"/>
              </a:spcAft>
              <a:buNone/>
            </a:pPr>
            <a:r>
              <a:rPr lang="en-US" sz="3100" b="1" i="0">
                <a:solidFill>
                  <a:schemeClr val="accent1"/>
                </a:solidFill>
                <a:effectLst/>
              </a:rPr>
              <a:t>Caramae S., BS</a:t>
            </a:r>
            <a:br>
              <a:rPr lang="en-US" sz="3100" b="0" i="0">
                <a:solidFill>
                  <a:schemeClr val="accent1"/>
                </a:solidFill>
                <a:effectLst/>
              </a:rPr>
            </a:br>
            <a:r>
              <a:rPr lang="en-US" sz="3100" b="0" i="0">
                <a:effectLst/>
              </a:rPr>
              <a:t>Project Firstline Team Lead</a:t>
            </a:r>
            <a:br>
              <a:rPr lang="en-US" sz="3100" b="0" i="0">
                <a:effectLst/>
              </a:rPr>
            </a:br>
            <a:r>
              <a:rPr lang="en-US" sz="3100" b="0" i="0">
                <a:effectLst/>
              </a:rPr>
              <a:t>Planner Intermediate, Infection Control Assessment and Response Team (ICAR)</a:t>
            </a:r>
            <a:br>
              <a:rPr lang="en-US" sz="3100" b="0" i="0">
                <a:effectLst/>
              </a:rPr>
            </a:br>
            <a:r>
              <a:rPr lang="en-US" sz="3100" b="1" i="0">
                <a:solidFill>
                  <a:schemeClr val="accent1"/>
                </a:solidFill>
                <a:effectLst/>
              </a:rPr>
              <a:t>Pamela P., RN, ND</a:t>
            </a:r>
            <a:br>
              <a:rPr lang="en-US" sz="3100" b="0" i="0">
                <a:solidFill>
                  <a:schemeClr val="accent1"/>
                </a:solidFill>
                <a:effectLst/>
              </a:rPr>
            </a:br>
            <a:r>
              <a:rPr lang="en-US" sz="3100" b="0" i="0">
                <a:effectLst/>
              </a:rPr>
              <a:t>PFL Planner Intermediate</a:t>
            </a:r>
          </a:p>
          <a:p>
            <a:pPr marL="0" indent="0" algn="l">
              <a:lnSpc>
                <a:spcPct val="120000"/>
              </a:lnSpc>
              <a:spcBef>
                <a:spcPts val="0"/>
              </a:spcBef>
              <a:spcAft>
                <a:spcPts val="0"/>
              </a:spcAft>
              <a:buNone/>
            </a:pPr>
            <a:r>
              <a:rPr lang="en-US" sz="3100" b="1">
                <a:solidFill>
                  <a:schemeClr val="accent1"/>
                </a:solidFill>
              </a:rPr>
              <a:t>Amanda K</a:t>
            </a:r>
            <a:r>
              <a:rPr lang="en-US" sz="3100" b="1" i="0">
                <a:solidFill>
                  <a:schemeClr val="accent1"/>
                </a:solidFill>
                <a:effectLst/>
              </a:rPr>
              <a:t>., RN, MSN, PHN</a:t>
            </a:r>
            <a:br>
              <a:rPr lang="en-US" sz="3100" b="0" i="0">
                <a:solidFill>
                  <a:schemeClr val="accent1"/>
                </a:solidFill>
                <a:effectLst/>
              </a:rPr>
            </a:br>
            <a:r>
              <a:rPr lang="en-US" sz="3100" b="0" i="0">
                <a:effectLst/>
              </a:rPr>
              <a:t>PFL Nurse Specialist</a:t>
            </a:r>
            <a:endParaRPr lang="en-US" sz="3100" b="1">
              <a:solidFill>
                <a:schemeClr val="accent1"/>
              </a:solidFill>
            </a:endParaRPr>
          </a:p>
          <a:p>
            <a:pPr marL="0" indent="0">
              <a:lnSpc>
                <a:spcPct val="120000"/>
              </a:lnSpc>
              <a:spcBef>
                <a:spcPts val="0"/>
              </a:spcBef>
              <a:spcAft>
                <a:spcPts val="0"/>
              </a:spcAft>
              <a:buNone/>
            </a:pPr>
            <a:r>
              <a:rPr lang="en-US" sz="3100" b="1">
                <a:solidFill>
                  <a:schemeClr val="accent1"/>
                </a:solidFill>
              </a:rPr>
              <a:t>Britt</a:t>
            </a:r>
            <a:r>
              <a:rPr lang="en-US" sz="3100" b="1" i="0">
                <a:solidFill>
                  <a:schemeClr val="accent1"/>
                </a:solidFill>
                <a:effectLst/>
              </a:rPr>
              <a:t> </a:t>
            </a:r>
            <a:r>
              <a:rPr lang="en-US" sz="3100" b="1">
                <a:solidFill>
                  <a:schemeClr val="accent1"/>
                </a:solidFill>
              </a:rPr>
              <a:t>B</a:t>
            </a:r>
            <a:r>
              <a:rPr lang="en-US" sz="3100" b="1" i="0">
                <a:solidFill>
                  <a:schemeClr val="accent1"/>
                </a:solidFill>
                <a:effectLst/>
              </a:rPr>
              <a:t>., MPH </a:t>
            </a:r>
            <a:br>
              <a:rPr lang="en-US" sz="3100" b="0" i="0">
                <a:solidFill>
                  <a:schemeClr val="accent1"/>
                </a:solidFill>
                <a:effectLst/>
              </a:rPr>
            </a:br>
            <a:r>
              <a:rPr lang="en-US" sz="3100"/>
              <a:t>E</a:t>
            </a:r>
            <a:r>
              <a:rPr lang="en-US" sz="3100" b="0" i="0">
                <a:effectLst/>
              </a:rPr>
              <a:t>pidemiologist, Infection Control Assessment and Response Team (ICAR)</a:t>
            </a:r>
            <a:br>
              <a:rPr lang="en-US" sz="3100" b="0" i="0">
                <a:effectLst/>
              </a:rPr>
            </a:br>
            <a:r>
              <a:rPr lang="en-US" sz="3100" b="1" i="0">
                <a:solidFill>
                  <a:schemeClr val="accent1"/>
                </a:solidFill>
                <a:effectLst/>
              </a:rPr>
              <a:t>Callie F.</a:t>
            </a:r>
            <a:br>
              <a:rPr lang="en-US" sz="3100" b="0" i="0">
                <a:solidFill>
                  <a:schemeClr val="accent1"/>
                </a:solidFill>
                <a:effectLst/>
              </a:rPr>
            </a:br>
            <a:r>
              <a:rPr lang="en-US" sz="3100" b="0" i="0">
                <a:effectLst/>
              </a:rPr>
              <a:t>P</a:t>
            </a:r>
            <a:r>
              <a:rPr lang="en-US" sz="3100"/>
              <a:t>roject Firstline Health Educator</a:t>
            </a:r>
            <a:r>
              <a:rPr lang="en-US" sz="3100" b="0" i="0">
                <a:effectLst/>
              </a:rPr>
              <a:t> </a:t>
            </a:r>
          </a:p>
          <a:p>
            <a:pPr marL="0" indent="0">
              <a:lnSpc>
                <a:spcPct val="120000"/>
              </a:lnSpc>
              <a:spcBef>
                <a:spcPts val="0"/>
              </a:spcBef>
              <a:spcAft>
                <a:spcPts val="0"/>
              </a:spcAft>
              <a:buNone/>
            </a:pPr>
            <a:r>
              <a:rPr lang="en-US" sz="3100" b="1">
                <a:solidFill>
                  <a:schemeClr val="accent1"/>
                </a:solidFill>
              </a:rPr>
              <a:t>Katie H. </a:t>
            </a:r>
            <a:br>
              <a:rPr lang="en-US" sz="3100" b="0" i="0">
                <a:solidFill>
                  <a:schemeClr val="accent1"/>
                </a:solidFill>
                <a:effectLst/>
              </a:rPr>
            </a:br>
            <a:r>
              <a:rPr lang="en-US" sz="3100" spc="30">
                <a:effectLst/>
                <a:ea typeface="Calibri" panose="020F0502020204030204" pitchFamily="34" charset="0"/>
              </a:rPr>
              <a:t>Communications Specialist, Infectious Disease Epidemiology, Prevention and Control Division (IDEPC)</a:t>
            </a:r>
            <a:endParaRPr lang="en-US" sz="3100">
              <a:effectLst/>
              <a:ea typeface="Calibri" panose="020F0502020204030204" pitchFamily="34" charset="0"/>
            </a:endParaRPr>
          </a:p>
          <a:p>
            <a:pPr marL="0" indent="0" algn="l">
              <a:buNone/>
            </a:pPr>
            <a:endParaRPr lang="en-US"/>
          </a:p>
        </p:txBody>
      </p:sp>
    </p:spTree>
    <p:extLst>
      <p:ext uri="{BB962C8B-B14F-4D97-AF65-F5344CB8AC3E}">
        <p14:creationId xmlns:p14="http://schemas.microsoft.com/office/powerpoint/2010/main" val="18732384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6DDEFD0-E8D3-C9F2-83B4-5438796AA507}"/>
              </a:ext>
            </a:extLst>
          </p:cNvPr>
          <p:cNvSpPr>
            <a:spLocks noGrp="1"/>
          </p:cNvSpPr>
          <p:nvPr>
            <p:ph type="title"/>
          </p:nvPr>
        </p:nvSpPr>
        <p:spPr/>
        <p:txBody>
          <a:bodyPr/>
          <a:lstStyle/>
          <a:p>
            <a:r>
              <a:rPr lang="en-US" dirty="0"/>
              <a:t>Project Firstline</a:t>
            </a:r>
            <a:br>
              <a:rPr lang="en-US" dirty="0"/>
            </a:br>
            <a:r>
              <a:rPr lang="en-US" dirty="0"/>
              <a:t>Website Trainings &amp; Resources</a:t>
            </a:r>
          </a:p>
        </p:txBody>
      </p:sp>
      <p:sp>
        <p:nvSpPr>
          <p:cNvPr id="6" name="Slide Number Placeholder 5">
            <a:extLst>
              <a:ext uri="{FF2B5EF4-FFF2-40B4-BE49-F238E27FC236}">
                <a16:creationId xmlns:a16="http://schemas.microsoft.com/office/drawing/2014/main" id="{41CB49A1-7602-D939-2520-2147A8ADF283}"/>
              </a:ext>
            </a:extLst>
          </p:cNvPr>
          <p:cNvSpPr>
            <a:spLocks noGrp="1"/>
          </p:cNvSpPr>
          <p:nvPr>
            <p:ph type="sldNum" sz="quarter" idx="11"/>
          </p:nvPr>
        </p:nvSpPr>
        <p:spPr/>
        <p:txBody>
          <a:bodyPr/>
          <a:lstStyle/>
          <a:p>
            <a:fld id="{48F63A3B-78C7-47BE-AE5E-E10140E04643}" type="slidenum">
              <a:rPr lang="en-US" smtClean="0"/>
              <a:t>6</a:t>
            </a:fld>
            <a:endParaRPr lang="en-US"/>
          </a:p>
        </p:txBody>
      </p:sp>
    </p:spTree>
    <p:extLst>
      <p:ext uri="{BB962C8B-B14F-4D97-AF65-F5344CB8AC3E}">
        <p14:creationId xmlns:p14="http://schemas.microsoft.com/office/powerpoint/2010/main" val="15443330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D752E-BA14-4672-B760-0AAC4391EF89}"/>
              </a:ext>
            </a:extLst>
          </p:cNvPr>
          <p:cNvSpPr>
            <a:spLocks noGrp="1"/>
          </p:cNvSpPr>
          <p:nvPr>
            <p:ph type="title"/>
          </p:nvPr>
        </p:nvSpPr>
        <p:spPr/>
        <p:txBody>
          <a:bodyPr/>
          <a:lstStyle/>
          <a:p>
            <a:r>
              <a:rPr lang="en-US" dirty="0"/>
              <a:t>Website and Subscribe</a:t>
            </a:r>
          </a:p>
        </p:txBody>
      </p:sp>
      <p:pic>
        <p:nvPicPr>
          <p:cNvPr id="3" name="Picture 2" descr="MDH Project Firstline webpage https://www.health.state.mn.us/facilities/patientsafety/infectioncontrol/pfl">
            <a:extLst>
              <a:ext uri="{FF2B5EF4-FFF2-40B4-BE49-F238E27FC236}">
                <a16:creationId xmlns:a16="http://schemas.microsoft.com/office/drawing/2014/main" id="{A9C4589A-F0EF-7850-6954-CF181EF553F9}"/>
              </a:ext>
            </a:extLst>
          </p:cNvPr>
          <p:cNvPicPr>
            <a:picLocks noChangeAspect="1"/>
          </p:cNvPicPr>
          <p:nvPr/>
        </p:nvPicPr>
        <p:blipFill rotWithShape="1">
          <a:blip r:embed="rId2"/>
          <a:srcRect l="15923" t="13325" r="21322" b="7163"/>
          <a:stretch/>
        </p:blipFill>
        <p:spPr bwMode="auto">
          <a:xfrm>
            <a:off x="232378" y="1425039"/>
            <a:ext cx="6488424" cy="4621800"/>
          </a:xfrm>
          <a:prstGeom prst="rect">
            <a:avLst/>
          </a:prstGeom>
          <a:ln>
            <a:noFill/>
          </a:ln>
          <a:extLst>
            <a:ext uri="{53640926-AAD7-44D8-BBD7-CCE9431645EC}">
              <a14:shadowObscured xmlns:a14="http://schemas.microsoft.com/office/drawing/2010/main"/>
            </a:ext>
          </a:extLst>
        </p:spPr>
      </p:pic>
      <p:pic>
        <p:nvPicPr>
          <p:cNvPr id="7" name="Picture 6" descr="Qr code - subscribe to PFL mailing list&#10;https://public.govdelivery.com/accounts/MNMDH/subscriber/new?topic_id=MNMDH_673 ">
            <a:extLst>
              <a:ext uri="{FF2B5EF4-FFF2-40B4-BE49-F238E27FC236}">
                <a16:creationId xmlns:a16="http://schemas.microsoft.com/office/drawing/2014/main" id="{A9D87694-091E-C587-DC59-9715AD549D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28971" y="1819200"/>
            <a:ext cx="2886477" cy="3585004"/>
          </a:xfrm>
          <a:prstGeom prst="rect">
            <a:avLst/>
          </a:prstGeom>
        </p:spPr>
      </p:pic>
      <p:cxnSp>
        <p:nvCxnSpPr>
          <p:cNvPr id="12" name="Straight Arrow Connector 11">
            <a:extLst>
              <a:ext uri="{FF2B5EF4-FFF2-40B4-BE49-F238E27FC236}">
                <a16:creationId xmlns:a16="http://schemas.microsoft.com/office/drawing/2014/main" id="{5D99768D-9FB3-453E-B967-C3F1C1C0C6AB}"/>
              </a:ext>
              <a:ext uri="{C183D7F6-B498-43B3-948B-1728B52AA6E4}">
                <adec:decorative xmlns:adec="http://schemas.microsoft.com/office/drawing/2017/decorative" val="1"/>
              </a:ext>
            </a:extLst>
          </p:cNvPr>
          <p:cNvCxnSpPr>
            <a:cxnSpLocks/>
          </p:cNvCxnSpPr>
          <p:nvPr/>
        </p:nvCxnSpPr>
        <p:spPr>
          <a:xfrm flipH="1">
            <a:off x="4869593" y="5059652"/>
            <a:ext cx="2359378" cy="76129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35CAC8C0-202B-4456-9350-5B56541755EC}"/>
              </a:ext>
            </a:extLst>
          </p:cNvPr>
          <p:cNvSpPr>
            <a:spLocks noGrp="1"/>
          </p:cNvSpPr>
          <p:nvPr>
            <p:ph type="dt" sz="half" idx="10"/>
          </p:nvPr>
        </p:nvSpPr>
        <p:spPr/>
        <p:txBody>
          <a:bodyPr/>
          <a:lstStyle/>
          <a:p>
            <a:r>
              <a:rPr lang="en-US"/>
              <a:t>8/29/2023</a:t>
            </a:r>
            <a:endParaRPr lang="en-US" dirty="0"/>
          </a:p>
        </p:txBody>
      </p:sp>
      <p:sp>
        <p:nvSpPr>
          <p:cNvPr id="5" name="Footer Placeholder 4">
            <a:extLst>
              <a:ext uri="{FF2B5EF4-FFF2-40B4-BE49-F238E27FC236}">
                <a16:creationId xmlns:a16="http://schemas.microsoft.com/office/drawing/2014/main" id="{9BF6162E-251A-4D54-BEFE-B7B08E24EA9C}"/>
              </a:ext>
            </a:extLst>
          </p:cNvPr>
          <p:cNvSpPr>
            <a:spLocks noGrp="1"/>
          </p:cNvSpPr>
          <p:nvPr>
            <p:ph type="ftr" sz="quarter" idx="3"/>
          </p:nvPr>
        </p:nvSpPr>
        <p:spPr/>
        <p:txBody>
          <a:bodyPr/>
          <a:lstStyle/>
          <a:p>
            <a:r>
              <a:rPr lang="en-US"/>
              <a:t>health.state.mn.us</a:t>
            </a:r>
          </a:p>
        </p:txBody>
      </p:sp>
      <p:sp>
        <p:nvSpPr>
          <p:cNvPr id="6" name="Slide Number Placeholder 5">
            <a:extLst>
              <a:ext uri="{FF2B5EF4-FFF2-40B4-BE49-F238E27FC236}">
                <a16:creationId xmlns:a16="http://schemas.microsoft.com/office/drawing/2014/main" id="{F9B0F4B1-B837-4989-8F27-460CABEF1F64}"/>
              </a:ext>
            </a:extLst>
          </p:cNvPr>
          <p:cNvSpPr>
            <a:spLocks noGrp="1"/>
          </p:cNvSpPr>
          <p:nvPr>
            <p:ph type="sldNum" sz="quarter" idx="12"/>
          </p:nvPr>
        </p:nvSpPr>
        <p:spPr/>
        <p:txBody>
          <a:bodyPr/>
          <a:lstStyle/>
          <a:p>
            <a:fld id="{48F63A3B-78C7-47BE-AE5E-E10140E04643}" type="slidenum">
              <a:rPr lang="en-US" smtClean="0"/>
              <a:t>7</a:t>
            </a:fld>
            <a:endParaRPr lang="en-US"/>
          </a:p>
        </p:txBody>
      </p:sp>
    </p:spTree>
    <p:extLst>
      <p:ext uri="{BB962C8B-B14F-4D97-AF65-F5344CB8AC3E}">
        <p14:creationId xmlns:p14="http://schemas.microsoft.com/office/powerpoint/2010/main" val="24019864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5734A-1B64-41A3-82DC-513A9A3E8A96}"/>
              </a:ext>
            </a:extLst>
          </p:cNvPr>
          <p:cNvSpPr>
            <a:spLocks noGrp="1"/>
          </p:cNvSpPr>
          <p:nvPr>
            <p:ph type="title"/>
          </p:nvPr>
        </p:nvSpPr>
        <p:spPr/>
        <p:txBody>
          <a:bodyPr/>
          <a:lstStyle/>
          <a:p>
            <a:r>
              <a:rPr lang="en-US" dirty="0"/>
              <a:t>Training and Resources Webpage</a:t>
            </a:r>
          </a:p>
        </p:txBody>
      </p:sp>
      <p:pic>
        <p:nvPicPr>
          <p:cNvPr id="3" name="Picture 2" descr="PFL webpage training and resources dropdown">
            <a:extLst>
              <a:ext uri="{FF2B5EF4-FFF2-40B4-BE49-F238E27FC236}">
                <a16:creationId xmlns:a16="http://schemas.microsoft.com/office/drawing/2014/main" id="{2258700F-466B-12A0-00D8-C7B21C36188B}"/>
              </a:ext>
            </a:extLst>
          </p:cNvPr>
          <p:cNvPicPr>
            <a:picLocks noChangeAspect="1"/>
          </p:cNvPicPr>
          <p:nvPr/>
        </p:nvPicPr>
        <p:blipFill rotWithShape="1">
          <a:blip r:embed="rId2"/>
          <a:srcRect l="70199" t="35443" r="16756" b="6784"/>
          <a:stretch/>
        </p:blipFill>
        <p:spPr bwMode="auto">
          <a:xfrm>
            <a:off x="1764965" y="1471417"/>
            <a:ext cx="3746017" cy="4539079"/>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9" name="Picture 8" descr="PFL webpage expanded training and resources dropdown, Diarrhea Dilemma links">
            <a:extLst>
              <a:ext uri="{FF2B5EF4-FFF2-40B4-BE49-F238E27FC236}">
                <a16:creationId xmlns:a16="http://schemas.microsoft.com/office/drawing/2014/main" id="{D5D25375-E1E1-2A8F-D751-2F90F67D11C4}"/>
              </a:ext>
            </a:extLst>
          </p:cNvPr>
          <p:cNvPicPr>
            <a:picLocks noChangeAspect="1"/>
          </p:cNvPicPr>
          <p:nvPr/>
        </p:nvPicPr>
        <p:blipFill rotWithShape="1">
          <a:blip r:embed="rId3">
            <a:extLst>
              <a:ext uri="{28A0092B-C50C-407E-A947-70E740481C1C}">
                <a14:useLocalDpi xmlns:a14="http://schemas.microsoft.com/office/drawing/2010/main" val="0"/>
              </a:ext>
            </a:extLst>
          </a:blip>
          <a:srcRect b="3061"/>
          <a:stretch/>
        </p:blipFill>
        <p:spPr>
          <a:xfrm>
            <a:off x="986913" y="2799841"/>
            <a:ext cx="5376053" cy="2419859"/>
          </a:xfrm>
          <a:prstGeom prst="rect">
            <a:avLst/>
          </a:prstGeom>
          <a:effectLst>
            <a:outerShdw blurRad="63500" sx="102000" sy="102000" algn="ctr" rotWithShape="0">
              <a:prstClr val="black">
                <a:alpha val="40000"/>
              </a:prstClr>
            </a:outerShdw>
          </a:effectLst>
        </p:spPr>
      </p:pic>
      <p:sp>
        <p:nvSpPr>
          <p:cNvPr id="7" name="Content Placeholder 2">
            <a:extLst>
              <a:ext uri="{FF2B5EF4-FFF2-40B4-BE49-F238E27FC236}">
                <a16:creationId xmlns:a16="http://schemas.microsoft.com/office/drawing/2014/main" id="{A70DE204-0BA7-49EE-AB7A-BBFD1A7370A9}"/>
              </a:ext>
            </a:extLst>
          </p:cNvPr>
          <p:cNvSpPr>
            <a:spLocks noGrp="1"/>
          </p:cNvSpPr>
          <p:nvPr>
            <p:ph idx="1"/>
          </p:nvPr>
        </p:nvSpPr>
        <p:spPr>
          <a:xfrm>
            <a:off x="6362966" y="1561875"/>
            <a:ext cx="4325233" cy="4638899"/>
          </a:xfrm>
        </p:spPr>
        <p:txBody>
          <a:bodyPr>
            <a:normAutofit fontScale="85000" lnSpcReduction="10000"/>
          </a:bodyPr>
          <a:lstStyle/>
          <a:p>
            <a:pPr algn="l" rtl="0" fontAlgn="base"/>
            <a:r>
              <a:rPr lang="en-US" sz="2200" dirty="0"/>
              <a:t>Live and recorded trainings are 30 minutes or less!</a:t>
            </a:r>
            <a:r>
              <a:rPr lang="en-US" sz="2200" b="0" i="0" u="none" strike="noStrike" dirty="0">
                <a:effectLst/>
              </a:rPr>
              <a:t> </a:t>
            </a:r>
            <a:endParaRPr lang="en-US" sz="2200" b="0" i="0" u="none" strike="noStrike" dirty="0">
              <a:effectLst/>
              <a:cs typeface="Calibri"/>
            </a:endParaRPr>
          </a:p>
          <a:p>
            <a:pPr algn="l" rtl="0" fontAlgn="base"/>
            <a:r>
              <a:rPr lang="en-US" sz="2200" b="0" i="0" u="none" strike="noStrike" dirty="0">
                <a:effectLst/>
                <a:latin typeface="Calibri"/>
                <a:cs typeface="Calibri"/>
              </a:rPr>
              <a:t>Designed to </a:t>
            </a:r>
            <a:r>
              <a:rPr lang="en-US" sz="2200" b="0" i="0" dirty="0">
                <a:effectLst/>
                <a:latin typeface="Calibri"/>
                <a:cs typeface="Calibri"/>
              </a:rPr>
              <a:t>​</a:t>
            </a:r>
            <a:r>
              <a:rPr lang="en-US" sz="2200" b="0" i="0" u="none" strike="noStrike" dirty="0">
                <a:effectLst/>
                <a:latin typeface="Calibri"/>
                <a:cs typeface="Calibri"/>
              </a:rPr>
              <a:t>benefit those that interact with patients, residents, </a:t>
            </a:r>
            <a:r>
              <a:rPr lang="en-US" sz="2200" b="0" i="0" dirty="0">
                <a:effectLst/>
                <a:latin typeface="Calibri"/>
                <a:cs typeface="Calibri"/>
              </a:rPr>
              <a:t>​</a:t>
            </a:r>
            <a:r>
              <a:rPr lang="en-US" sz="2200" b="0" i="0" u="none" strike="noStrike" dirty="0">
                <a:effectLst/>
                <a:latin typeface="Calibri"/>
                <a:cs typeface="Calibri"/>
              </a:rPr>
              <a:t>and clients and/or their environment​. ​</a:t>
            </a:r>
          </a:p>
          <a:p>
            <a:pPr fontAlgn="base"/>
            <a:r>
              <a:rPr lang="en-US" sz="2200" dirty="0">
                <a:latin typeface="Calibri"/>
                <a:cs typeface="Calibri"/>
              </a:rPr>
              <a:t>Twenty-eight total trainings are available on the website for 24-hour access. </a:t>
            </a:r>
            <a:endParaRPr lang="en-US" sz="2200" b="0" i="0" u="none" strike="noStrike" dirty="0">
              <a:effectLst/>
              <a:latin typeface="Calibri"/>
              <a:cs typeface="Calibri"/>
            </a:endParaRPr>
          </a:p>
          <a:p>
            <a:pPr fontAlgn="base"/>
            <a:r>
              <a:rPr lang="en-US" sz="2200" b="0" i="0" u="none" strike="noStrike" dirty="0">
                <a:effectLst/>
                <a:latin typeface="Calibri"/>
                <a:cs typeface="Calibri"/>
              </a:rPr>
              <a:t>English and Spanish resources available.</a:t>
            </a:r>
          </a:p>
          <a:p>
            <a:pPr marL="0" indent="0" algn="ctr" fontAlgn="base">
              <a:buNone/>
            </a:pPr>
            <a:r>
              <a:rPr lang="en-US" sz="2200" b="1" dirty="0">
                <a:solidFill>
                  <a:srgbClr val="FF0000"/>
                </a:solidFill>
                <a:cs typeface="Calibri"/>
              </a:rPr>
              <a:t>Proof of Attendance is now offered for live sessions and recorded sessions!</a:t>
            </a:r>
            <a:endParaRPr lang="en-US" sz="2200" b="1" i="0" u="none" strike="noStrike" dirty="0">
              <a:solidFill>
                <a:srgbClr val="FF0000"/>
              </a:solidFill>
              <a:effectLst/>
              <a:latin typeface="Calibri"/>
              <a:cs typeface="Calibri"/>
            </a:endParaRPr>
          </a:p>
          <a:p>
            <a:pPr marL="0" indent="0">
              <a:buNone/>
            </a:pPr>
            <a:endParaRPr lang="en-US" dirty="0"/>
          </a:p>
        </p:txBody>
      </p:sp>
      <p:sp>
        <p:nvSpPr>
          <p:cNvPr id="4" name="Date Placeholder 3">
            <a:extLst>
              <a:ext uri="{FF2B5EF4-FFF2-40B4-BE49-F238E27FC236}">
                <a16:creationId xmlns:a16="http://schemas.microsoft.com/office/drawing/2014/main" id="{8813E9D6-B945-4E1E-8AAF-52766B72140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8/29/2023</a:t>
            </a:r>
          </a:p>
        </p:txBody>
      </p:sp>
      <p:sp>
        <p:nvSpPr>
          <p:cNvPr id="5" name="Footer Placeholder 4">
            <a:extLst>
              <a:ext uri="{FF2B5EF4-FFF2-40B4-BE49-F238E27FC236}">
                <a16:creationId xmlns:a16="http://schemas.microsoft.com/office/drawing/2014/main" id="{2BD2433A-17FB-47AF-AA6E-2E4080103609}"/>
              </a:ext>
            </a:extLst>
          </p:cNvPr>
          <p:cNvSpPr>
            <a:spLocks noGrp="1"/>
          </p:cNvSpPr>
          <p:nvPr>
            <p:ph type="ftr" sz="quarter" idx="3"/>
          </p:nvPr>
        </p:nvSpPr>
        <p:spPr/>
        <p:txBody>
          <a:bodyPr/>
          <a:lstStyle/>
          <a:p>
            <a:pPr>
              <a:defRPr/>
            </a:pPr>
            <a:r>
              <a:rPr lang="en-US" dirty="0"/>
              <a:t>health.state.mn.us</a:t>
            </a:r>
          </a:p>
        </p:txBody>
      </p:sp>
      <p:sp>
        <p:nvSpPr>
          <p:cNvPr id="6" name="Slide Number Placeholder 5">
            <a:extLst>
              <a:ext uri="{FF2B5EF4-FFF2-40B4-BE49-F238E27FC236}">
                <a16:creationId xmlns:a16="http://schemas.microsoft.com/office/drawing/2014/main" id="{127D220B-02B7-4D63-B594-CC04C5AE6B5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182944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20296-8080-4F1B-908B-13B85F643C98}"/>
              </a:ext>
            </a:extLst>
          </p:cNvPr>
          <p:cNvSpPr>
            <a:spLocks noGrp="1"/>
          </p:cNvSpPr>
          <p:nvPr>
            <p:ph type="title"/>
          </p:nvPr>
        </p:nvSpPr>
        <p:spPr/>
        <p:txBody>
          <a:bodyPr/>
          <a:lstStyle/>
          <a:p>
            <a:r>
              <a:rPr lang="en-US"/>
              <a:t>Participant Feedback</a:t>
            </a:r>
          </a:p>
        </p:txBody>
      </p:sp>
      <p:sp>
        <p:nvSpPr>
          <p:cNvPr id="3" name="Content Placeholder 2">
            <a:extLst>
              <a:ext uri="{FF2B5EF4-FFF2-40B4-BE49-F238E27FC236}">
                <a16:creationId xmlns:a16="http://schemas.microsoft.com/office/drawing/2014/main" id="{A3A1C064-1894-4218-AEC6-AC05C8197573}"/>
              </a:ext>
            </a:extLst>
          </p:cNvPr>
          <p:cNvSpPr>
            <a:spLocks noGrp="1"/>
          </p:cNvSpPr>
          <p:nvPr>
            <p:ph idx="1"/>
          </p:nvPr>
        </p:nvSpPr>
        <p:spPr>
          <a:xfrm>
            <a:off x="409221" y="1008158"/>
            <a:ext cx="11060289" cy="5126828"/>
          </a:xfrm>
        </p:spPr>
        <p:txBody>
          <a:bodyPr>
            <a:normAutofit fontScale="25000" lnSpcReduction="20000"/>
          </a:bodyPr>
          <a:lstStyle/>
          <a:p>
            <a:pPr marL="0" indent="0" algn="l" rtl="0" fontAlgn="base">
              <a:buNone/>
            </a:pPr>
            <a:endParaRPr lang="en-US" sz="6400" b="0" i="0">
              <a:solidFill>
                <a:srgbClr val="000000"/>
              </a:solidFill>
              <a:effectLst/>
              <a:cs typeface="Calibri"/>
            </a:endParaRPr>
          </a:p>
          <a:p>
            <a:pPr lvl="1" fontAlgn="base">
              <a:lnSpc>
                <a:spcPct val="120000"/>
              </a:lnSpc>
              <a:spcBef>
                <a:spcPts val="0"/>
              </a:spcBef>
              <a:spcAft>
                <a:spcPts val="0"/>
              </a:spcAft>
              <a:buFont typeface="Arial" panose="020B0604020202020204" pitchFamily="34" charset="0"/>
              <a:buChar char="•"/>
            </a:pPr>
            <a:r>
              <a:rPr lang="en-US" sz="7600" b="0" i="1">
                <a:effectLst/>
              </a:rPr>
              <a:t>“We do use this program for monthly education. Thank you for all the extra leg work you do for us. It is very much appreciated!”  </a:t>
            </a:r>
            <a:endParaRPr lang="en-US" sz="7600" i="1">
              <a:cs typeface="Calibri"/>
            </a:endParaRPr>
          </a:p>
          <a:p>
            <a:pPr marL="457200" lvl="1" indent="0" fontAlgn="base">
              <a:lnSpc>
                <a:spcPct val="120000"/>
              </a:lnSpc>
              <a:spcBef>
                <a:spcPts val="0"/>
              </a:spcBef>
              <a:spcAft>
                <a:spcPts val="0"/>
              </a:spcAft>
              <a:buNone/>
            </a:pPr>
            <a:r>
              <a:rPr lang="en-US" sz="7600" b="0" i="1">
                <a:effectLst/>
              </a:rPr>
              <a:t>                                                    </a:t>
            </a:r>
            <a:endParaRPr lang="en-US" sz="7600" b="0" i="1">
              <a:effectLst/>
              <a:cs typeface="Calibri"/>
            </a:endParaRPr>
          </a:p>
          <a:p>
            <a:pPr lvl="1" fontAlgn="base">
              <a:lnSpc>
                <a:spcPct val="120000"/>
              </a:lnSpc>
              <a:spcBef>
                <a:spcPts val="0"/>
              </a:spcBef>
              <a:spcAft>
                <a:spcPts val="0"/>
              </a:spcAft>
              <a:buFont typeface="Arial" panose="020B0604020202020204" pitchFamily="34" charset="0"/>
              <a:buChar char="•"/>
            </a:pPr>
            <a:r>
              <a:rPr lang="en-US" sz="7600" i="1"/>
              <a:t> </a:t>
            </a:r>
            <a:r>
              <a:rPr lang="en-US" sz="7600" b="0" i="1">
                <a:effectLst/>
              </a:rPr>
              <a:t>“Easy to understand and relate”  </a:t>
            </a:r>
          </a:p>
          <a:p>
            <a:pPr marL="457200" lvl="1" indent="0" fontAlgn="base">
              <a:lnSpc>
                <a:spcPct val="120000"/>
              </a:lnSpc>
              <a:spcBef>
                <a:spcPts val="0"/>
              </a:spcBef>
              <a:spcAft>
                <a:spcPts val="0"/>
              </a:spcAft>
              <a:buNone/>
            </a:pPr>
            <a:endParaRPr lang="en-US" sz="7600" i="1">
              <a:ea typeface="Calibri" panose="020F0502020204030204" pitchFamily="34" charset="0"/>
              <a:cs typeface="Times New Roman" panose="02020603050405020304" pitchFamily="18" charset="0"/>
            </a:endParaRPr>
          </a:p>
          <a:p>
            <a:pPr lvl="1" fontAlgn="base">
              <a:lnSpc>
                <a:spcPct val="120000"/>
              </a:lnSpc>
              <a:spcBef>
                <a:spcPts val="0"/>
              </a:spcBef>
              <a:spcAft>
                <a:spcPts val="0"/>
              </a:spcAft>
              <a:buFont typeface="Arial" panose="020B0604020202020204" pitchFamily="34" charset="0"/>
              <a:buChar char="•"/>
            </a:pPr>
            <a:r>
              <a:rPr lang="en-US" sz="7600">
                <a:effectLst/>
                <a:ea typeface="Calibri" panose="020F0502020204030204" pitchFamily="34" charset="0"/>
                <a:cs typeface="Times New Roman" panose="02020603050405020304" pitchFamily="18" charset="0"/>
              </a:rPr>
              <a:t> </a:t>
            </a:r>
            <a:r>
              <a:rPr lang="en-US" sz="7600" i="1">
                <a:effectLst/>
                <a:ea typeface="Calibri" panose="020F0502020204030204" pitchFamily="34" charset="0"/>
                <a:cs typeface="Times New Roman" panose="02020603050405020304" pitchFamily="18" charset="0"/>
              </a:rPr>
              <a:t> “Step by step instructions on how to access a multidose vial.”</a:t>
            </a:r>
          </a:p>
          <a:p>
            <a:pPr lvl="1" fontAlgn="base">
              <a:lnSpc>
                <a:spcPct val="120000"/>
              </a:lnSpc>
              <a:spcBef>
                <a:spcPts val="0"/>
              </a:spcBef>
              <a:spcAft>
                <a:spcPts val="0"/>
              </a:spcAft>
              <a:buFont typeface="Arial" panose="020B0604020202020204" pitchFamily="34" charset="0"/>
              <a:buChar char="•"/>
            </a:pPr>
            <a:endParaRPr lang="en-US" sz="7600" i="1">
              <a:ea typeface="Calibri" panose="020F0502020204030204" pitchFamily="34" charset="0"/>
              <a:cs typeface="Times New Roman" panose="02020603050405020304" pitchFamily="18" charset="0"/>
            </a:endParaRPr>
          </a:p>
          <a:p>
            <a:pPr lvl="1" fontAlgn="base">
              <a:lnSpc>
                <a:spcPct val="120000"/>
              </a:lnSpc>
              <a:spcBef>
                <a:spcPts val="0"/>
              </a:spcBef>
              <a:spcAft>
                <a:spcPts val="0"/>
              </a:spcAft>
              <a:buFont typeface="Arial" panose="020B0604020202020204" pitchFamily="34" charset="0"/>
              <a:buChar char="•"/>
            </a:pPr>
            <a:r>
              <a:rPr lang="en-US" sz="7600" b="0" i="1">
                <a:effectLst/>
              </a:rPr>
              <a:t> “I am new to the role of Infection control; this is all helpful!”</a:t>
            </a:r>
          </a:p>
          <a:p>
            <a:pPr lvl="1" fontAlgn="base">
              <a:lnSpc>
                <a:spcPct val="120000"/>
              </a:lnSpc>
              <a:spcBef>
                <a:spcPts val="0"/>
              </a:spcBef>
              <a:spcAft>
                <a:spcPts val="0"/>
              </a:spcAft>
              <a:buFont typeface="Arial" panose="020B0604020202020204" pitchFamily="34" charset="0"/>
              <a:buChar char="•"/>
            </a:pPr>
            <a:endParaRPr lang="en-US" sz="7600" i="1"/>
          </a:p>
          <a:p>
            <a:pPr lvl="1" fontAlgn="base">
              <a:lnSpc>
                <a:spcPct val="120000"/>
              </a:lnSpc>
              <a:spcBef>
                <a:spcPts val="0"/>
              </a:spcBef>
              <a:spcAft>
                <a:spcPts val="0"/>
              </a:spcAft>
              <a:buFont typeface="Arial" panose="020B0604020202020204" pitchFamily="34" charset="0"/>
              <a:buChar char="•"/>
            </a:pPr>
            <a:r>
              <a:rPr lang="en-US" sz="7600" b="0" i="1">
                <a:effectLst/>
              </a:rPr>
              <a:t> “They key points have been helpful in reminding where the start of infection control is, we get lost in constant Covid protocol changes; it is nice to go back to the basics.”</a:t>
            </a:r>
          </a:p>
          <a:p>
            <a:pPr marL="457200" lvl="1" indent="0" fontAlgn="base">
              <a:lnSpc>
                <a:spcPct val="120000"/>
              </a:lnSpc>
              <a:spcBef>
                <a:spcPts val="0"/>
              </a:spcBef>
              <a:spcAft>
                <a:spcPts val="0"/>
              </a:spcAft>
              <a:buNone/>
            </a:pPr>
            <a:endParaRPr lang="en-US" sz="7600" i="1"/>
          </a:p>
          <a:p>
            <a:pPr lvl="1" fontAlgn="base">
              <a:lnSpc>
                <a:spcPct val="120000"/>
              </a:lnSpc>
              <a:spcBef>
                <a:spcPts val="0"/>
              </a:spcBef>
              <a:spcAft>
                <a:spcPts val="0"/>
              </a:spcAft>
              <a:buFont typeface="Arial" panose="020B0604020202020204" pitchFamily="34" charset="0"/>
              <a:buChar char="•"/>
            </a:pPr>
            <a:r>
              <a:rPr lang="en-US" sz="7600" b="0" i="1">
                <a:effectLst/>
              </a:rPr>
              <a:t> “Providing examples of how droplets can infect others was very informative and would help me better educate the community.” </a:t>
            </a:r>
          </a:p>
          <a:p>
            <a:pPr marL="457200" lvl="1" indent="0" fontAlgn="base">
              <a:lnSpc>
                <a:spcPct val="120000"/>
              </a:lnSpc>
              <a:spcBef>
                <a:spcPts val="0"/>
              </a:spcBef>
              <a:spcAft>
                <a:spcPts val="0"/>
              </a:spcAft>
              <a:buNone/>
            </a:pPr>
            <a:endParaRPr lang="en-US" sz="7600" b="0" i="1">
              <a:effectLst/>
            </a:endParaRPr>
          </a:p>
          <a:p>
            <a:pPr lvl="1" fontAlgn="base">
              <a:lnSpc>
                <a:spcPct val="120000"/>
              </a:lnSpc>
              <a:spcBef>
                <a:spcPts val="0"/>
              </a:spcBef>
              <a:spcAft>
                <a:spcPts val="0"/>
              </a:spcAft>
            </a:pPr>
            <a:r>
              <a:rPr lang="en-US" sz="8000" b="0" i="1">
                <a:effectLst/>
              </a:rPr>
              <a:t>“Would love to use this exercise with staff.”</a:t>
            </a:r>
          </a:p>
          <a:p>
            <a:pPr lvl="1" fontAlgn="base">
              <a:lnSpc>
                <a:spcPct val="120000"/>
              </a:lnSpc>
              <a:spcBef>
                <a:spcPts val="0"/>
              </a:spcBef>
              <a:spcAft>
                <a:spcPts val="0"/>
              </a:spcAft>
              <a:buFont typeface="Arial" panose="020B0604020202020204" pitchFamily="34" charset="0"/>
              <a:buChar char="•"/>
            </a:pPr>
            <a:endParaRPr lang="en-US" sz="7600" b="0" i="1">
              <a:effectLst/>
            </a:endParaRPr>
          </a:p>
          <a:p>
            <a:endParaRPr lang="en-US"/>
          </a:p>
        </p:txBody>
      </p:sp>
      <p:sp>
        <p:nvSpPr>
          <p:cNvPr id="4" name="Date Placeholder 3">
            <a:extLst>
              <a:ext uri="{FF2B5EF4-FFF2-40B4-BE49-F238E27FC236}">
                <a16:creationId xmlns:a16="http://schemas.microsoft.com/office/drawing/2014/main" id="{437F0508-9BAE-4C0F-831E-474F3896CDDE}"/>
              </a:ext>
            </a:extLst>
          </p:cNvPr>
          <p:cNvSpPr>
            <a:spLocks noGrp="1"/>
          </p:cNvSpPr>
          <p:nvPr>
            <p:ph type="dt" sz="half" idx="10"/>
          </p:nvPr>
        </p:nvSpPr>
        <p:spPr/>
        <p:txBody>
          <a:bodyPr/>
          <a:lstStyle/>
          <a:p>
            <a:r>
              <a:rPr lang="en-US"/>
              <a:t>8/29/2023</a:t>
            </a:r>
          </a:p>
        </p:txBody>
      </p:sp>
      <p:sp>
        <p:nvSpPr>
          <p:cNvPr id="5" name="Footer Placeholder 4">
            <a:extLst>
              <a:ext uri="{FF2B5EF4-FFF2-40B4-BE49-F238E27FC236}">
                <a16:creationId xmlns:a16="http://schemas.microsoft.com/office/drawing/2014/main" id="{42BCE1A8-4726-4E3B-A863-32587C216B60}"/>
              </a:ext>
            </a:extLst>
          </p:cNvPr>
          <p:cNvSpPr>
            <a:spLocks noGrp="1"/>
          </p:cNvSpPr>
          <p:nvPr>
            <p:ph type="ftr" sz="quarter" idx="3"/>
          </p:nvPr>
        </p:nvSpPr>
        <p:spPr/>
        <p:txBody>
          <a:bodyPr/>
          <a:lstStyle/>
          <a:p>
            <a:r>
              <a:rPr lang="en-US"/>
              <a:t>health.state.mn.us</a:t>
            </a:r>
          </a:p>
        </p:txBody>
      </p:sp>
      <p:sp>
        <p:nvSpPr>
          <p:cNvPr id="6" name="Slide Number Placeholder 5">
            <a:extLst>
              <a:ext uri="{FF2B5EF4-FFF2-40B4-BE49-F238E27FC236}">
                <a16:creationId xmlns:a16="http://schemas.microsoft.com/office/drawing/2014/main" id="{35AB58C4-05D2-4EAC-A32F-49E2735862C6}"/>
              </a:ext>
            </a:extLst>
          </p:cNvPr>
          <p:cNvSpPr>
            <a:spLocks noGrp="1"/>
          </p:cNvSpPr>
          <p:nvPr>
            <p:ph type="sldNum" sz="quarter" idx="12"/>
          </p:nvPr>
        </p:nvSpPr>
        <p:spPr/>
        <p:txBody>
          <a:bodyPr/>
          <a:lstStyle/>
          <a:p>
            <a:fld id="{48F63A3B-78C7-47BE-AE5E-E10140E04643}" type="slidenum">
              <a:rPr lang="en-US" smtClean="0"/>
              <a:t>9</a:t>
            </a:fld>
            <a:endParaRPr lang="en-US"/>
          </a:p>
        </p:txBody>
      </p:sp>
    </p:spTree>
    <p:extLst>
      <p:ext uri="{BB962C8B-B14F-4D97-AF65-F5344CB8AC3E}">
        <p14:creationId xmlns:p14="http://schemas.microsoft.com/office/powerpoint/2010/main" val="27791853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Minnesota">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PowerPoint.potx" id="{6A45AF2F-9106-4478-9569-AF2CD51C1956}" vid="{BFCD0B12-6798-40F0-8F7A-4569271261A2}"/>
    </a:ext>
  </a:extLst>
</a:theme>
</file>

<file path=ppt/theme/theme2.xml><?xml version="1.0" encoding="utf-8"?>
<a:theme xmlns:a="http://schemas.openxmlformats.org/drawingml/2006/main" name="3_13780_PFL_PPT_template_Avenir_2-26-21_DRAFT">
  <a:themeElements>
    <a:clrScheme name="PFL Power Surge">
      <a:dk1>
        <a:sysClr val="windowText" lastClr="000000"/>
      </a:dk1>
      <a:lt1>
        <a:srgbClr val="FFFFFF"/>
      </a:lt1>
      <a:dk2>
        <a:srgbClr val="7D4578"/>
      </a:dk2>
      <a:lt2>
        <a:srgbClr val="78B441"/>
      </a:lt2>
      <a:accent1>
        <a:srgbClr val="13619C"/>
      </a:accent1>
      <a:accent2>
        <a:srgbClr val="2C998A"/>
      </a:accent2>
      <a:accent3>
        <a:srgbClr val="FAAA51"/>
      </a:accent3>
      <a:accent4>
        <a:srgbClr val="123E67"/>
      </a:accent4>
      <a:accent5>
        <a:srgbClr val="CC314E"/>
      </a:accent5>
      <a:accent6>
        <a:srgbClr val="F4DF4D"/>
      </a:accent6>
      <a:hlink>
        <a:srgbClr val="0070C0"/>
      </a:hlink>
      <a:folHlink>
        <a:srgbClr val="5052A3"/>
      </a:folHlink>
    </a:clrScheme>
    <a:fontScheme name="Custom 1">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000C7441-9561-4DBA-819E-24C06F538D37}" vid="{5E2362F0-5FBD-4C93-8ADE-1DD9536CF87C}"/>
    </a:ext>
  </a:extLst>
</a:theme>
</file>

<file path=ppt/theme/theme3.xml><?xml version="1.0" encoding="utf-8"?>
<a:theme xmlns:a="http://schemas.openxmlformats.org/drawingml/2006/main" name="4_13780_PFL_PPT_template_Avenir_2-26-21_DRAFT">
  <a:themeElements>
    <a:clrScheme name="PFL Power Surge">
      <a:dk1>
        <a:sysClr val="windowText" lastClr="000000"/>
      </a:dk1>
      <a:lt1>
        <a:srgbClr val="FFFFFF"/>
      </a:lt1>
      <a:dk2>
        <a:srgbClr val="7D4578"/>
      </a:dk2>
      <a:lt2>
        <a:srgbClr val="78B441"/>
      </a:lt2>
      <a:accent1>
        <a:srgbClr val="13619C"/>
      </a:accent1>
      <a:accent2>
        <a:srgbClr val="2C998A"/>
      </a:accent2>
      <a:accent3>
        <a:srgbClr val="FAAA51"/>
      </a:accent3>
      <a:accent4>
        <a:srgbClr val="123E67"/>
      </a:accent4>
      <a:accent5>
        <a:srgbClr val="CC314E"/>
      </a:accent5>
      <a:accent6>
        <a:srgbClr val="F4DF4D"/>
      </a:accent6>
      <a:hlink>
        <a:srgbClr val="0070C0"/>
      </a:hlink>
      <a:folHlink>
        <a:srgbClr val="5052A3"/>
      </a:folHlink>
    </a:clrScheme>
    <a:fontScheme name="Custom 1">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000C7441-9561-4DBA-819E-24C06F538D37}" vid="{5E2362F0-5FBD-4C93-8ADE-1DD9536CF87C}"/>
    </a:ext>
  </a:extLst>
</a:theme>
</file>

<file path=ppt/theme/theme4.xml><?xml version="1.0" encoding="utf-8"?>
<a:theme xmlns:a="http://schemas.openxmlformats.org/drawingml/2006/main" name="6_13780_PFL_PPT_template_Avenir_2-26-21_DRAFT">
  <a:themeElements>
    <a:clrScheme name="PFL Power Surge">
      <a:dk1>
        <a:sysClr val="windowText" lastClr="000000"/>
      </a:dk1>
      <a:lt1>
        <a:srgbClr val="FFFFFF"/>
      </a:lt1>
      <a:dk2>
        <a:srgbClr val="7D4578"/>
      </a:dk2>
      <a:lt2>
        <a:srgbClr val="78B441"/>
      </a:lt2>
      <a:accent1>
        <a:srgbClr val="13619C"/>
      </a:accent1>
      <a:accent2>
        <a:srgbClr val="2C998A"/>
      </a:accent2>
      <a:accent3>
        <a:srgbClr val="FAAA51"/>
      </a:accent3>
      <a:accent4>
        <a:srgbClr val="123E67"/>
      </a:accent4>
      <a:accent5>
        <a:srgbClr val="CC314E"/>
      </a:accent5>
      <a:accent6>
        <a:srgbClr val="F4DF4D"/>
      </a:accent6>
      <a:hlink>
        <a:srgbClr val="0070C0"/>
      </a:hlink>
      <a:folHlink>
        <a:srgbClr val="5052A3"/>
      </a:folHlink>
    </a:clrScheme>
    <a:fontScheme name="Custom 1">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000C7441-9561-4DBA-819E-24C06F538D37}" vid="{5E2362F0-5FBD-4C93-8ADE-1DD9536CF87C}"/>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0F9789A2C6C6A42848AD3E83498EFFD" ma:contentTypeVersion="11" ma:contentTypeDescription="Create a new document." ma:contentTypeScope="" ma:versionID="a0a8f747e0798b03fbcc94af342f86f5">
  <xsd:schema xmlns:xsd="http://www.w3.org/2001/XMLSchema" xmlns:xs="http://www.w3.org/2001/XMLSchema" xmlns:p="http://schemas.microsoft.com/office/2006/metadata/properties" xmlns:ns2="2ff4a757-ef58-4719-9cd6-c9998935b06f" xmlns:ns3="53dcfa65-588a-4288-bff4-eca324ea375f" targetNamespace="http://schemas.microsoft.com/office/2006/metadata/properties" ma:root="true" ma:fieldsID="45dcc61a452d976d7559a3a23a61442c" ns2:_="" ns3:_="">
    <xsd:import namespace="2ff4a757-ef58-4719-9cd6-c9998935b06f"/>
    <xsd:import namespace="53dcfa65-588a-4288-bff4-eca324ea375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f4a757-ef58-4719-9cd6-c9998935b06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3dcfa65-588a-4288-bff4-eca324ea375f"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F468961-9462-495A-AA0A-23615D05839C}">
  <ds:schemaRefs>
    <ds:schemaRef ds:uri="http://purl.org/dc/elements/1.1/"/>
    <ds:schemaRef ds:uri="http://schemas.microsoft.com/office/infopath/2007/PartnerControls"/>
    <ds:schemaRef ds:uri="http://purl.org/dc/terms/"/>
    <ds:schemaRef ds:uri="http://www.w3.org/XML/1998/namespace"/>
    <ds:schemaRef ds:uri="http://schemas.openxmlformats.org/package/2006/metadata/core-properties"/>
    <ds:schemaRef ds:uri="53dcfa65-588a-4288-bff4-eca324ea375f"/>
    <ds:schemaRef ds:uri="http://schemas.microsoft.com/office/2006/documentManagement/types"/>
    <ds:schemaRef ds:uri="2ff4a757-ef58-4719-9cd6-c9998935b06f"/>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137C6358-C6AF-4113-9AD7-C0532C215C95}">
  <ds:schemaRefs>
    <ds:schemaRef ds:uri="2ff4a757-ef58-4719-9cd6-c9998935b06f"/>
    <ds:schemaRef ds:uri="53dcfa65-588a-4288-bff4-eca324ea375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37C9A94-5D2A-41DD-A5E1-1FFC2AA2829A}">
  <ds:schemaRefs>
    <ds:schemaRef ds:uri="http://schemas.microsoft.com/sharepoint/v3/contenttype/forms"/>
  </ds:schemaRefs>
</ds:datastoreItem>
</file>

<file path=docMetadata/LabelInfo.xml><?xml version="1.0" encoding="utf-8"?>
<clbl:labelList xmlns:clbl="http://schemas.microsoft.com/office/2020/mipLabelMetadata">
  <clbl:label id="{eb14b046-24c4-4519-8f26-b89c2159828c}" enabled="0" method="" siteId="{eb14b046-24c4-4519-8f26-b89c2159828c}" removed="1"/>
</clbl:labelList>
</file>

<file path=docProps/app.xml><?xml version="1.0" encoding="utf-8"?>
<Properties xmlns="http://schemas.openxmlformats.org/officeDocument/2006/extended-properties" xmlns:vt="http://schemas.openxmlformats.org/officeDocument/2006/docPropsVTypes">
  <TotalTime>288</TotalTime>
  <Words>1720</Words>
  <Application>Microsoft Macintosh PowerPoint</Application>
  <PresentationFormat>Widescreen</PresentationFormat>
  <Paragraphs>211</Paragraphs>
  <Slides>34</Slides>
  <Notes>16</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34</vt:i4>
      </vt:variant>
    </vt:vector>
  </HeadingPairs>
  <TitlesOfParts>
    <vt:vector size="47" baseType="lpstr">
      <vt:lpstr>Arial</vt:lpstr>
      <vt:lpstr>Avenir LT Std 55 Roman</vt:lpstr>
      <vt:lpstr>Calibri</vt:lpstr>
      <vt:lpstr>Century Gothic</vt:lpstr>
      <vt:lpstr>Courier New</vt:lpstr>
      <vt:lpstr>Helvetica</vt:lpstr>
      <vt:lpstr>open-sans</vt:lpstr>
      <vt:lpstr>Symbol</vt:lpstr>
      <vt:lpstr>Wingdings</vt:lpstr>
      <vt:lpstr>Minnesota</vt:lpstr>
      <vt:lpstr>3_13780_PFL_PPT_template_Avenir_2-26-21_DRAFT</vt:lpstr>
      <vt:lpstr>4_13780_PFL_PPT_template_Avenir_2-26-21_DRAFT</vt:lpstr>
      <vt:lpstr>6_13780_PFL_PPT_template_Avenir_2-26-21_DRAFT</vt:lpstr>
      <vt:lpstr>Table Talk with MDH Project Firstline Team</vt:lpstr>
      <vt:lpstr>Agenda</vt:lpstr>
      <vt:lpstr>Learning Objectives</vt:lpstr>
      <vt:lpstr>Introduction</vt:lpstr>
      <vt:lpstr>Introduction: Meet the team</vt:lpstr>
      <vt:lpstr>Project Firstline Website Trainings &amp; Resources</vt:lpstr>
      <vt:lpstr>Website and Subscribe</vt:lpstr>
      <vt:lpstr>Training and Resources Webpage</vt:lpstr>
      <vt:lpstr>Participant Feedback</vt:lpstr>
      <vt:lpstr>Interactive and Printable Resources</vt:lpstr>
      <vt:lpstr>New Resource: Hand Hygiene</vt:lpstr>
      <vt:lpstr>New Resources: Interactive Trainings</vt:lpstr>
      <vt:lpstr>Interactive Training Demo</vt:lpstr>
      <vt:lpstr>Understanding Where Germs Live and How they Spread</vt:lpstr>
      <vt:lpstr>Water and wet surfaces are reservoirs for germs. </vt:lpstr>
      <vt:lpstr>Dirt and dust are reservoirs for germs.</vt:lpstr>
      <vt:lpstr>Medical devices are reservoirs for germs.</vt:lpstr>
      <vt:lpstr>What’s Wrong With This Picture? Outpatient Exam Room</vt:lpstr>
      <vt:lpstr>What’s Wrong with  this Picture:  Outpatient Exam Room</vt:lpstr>
      <vt:lpstr>Agenda</vt:lpstr>
      <vt:lpstr>What’s Wrong with this Picture: Outpatient Exam Room</vt:lpstr>
      <vt:lpstr>What’s wrong with this picture?</vt:lpstr>
      <vt:lpstr>Overflowing Sharps Container</vt:lpstr>
      <vt:lpstr>Blocking a Vent</vt:lpstr>
      <vt:lpstr>Urine Specimen Without a Biohazard Bag</vt:lpstr>
      <vt:lpstr>Placing Supplies Close to the Sink</vt:lpstr>
      <vt:lpstr>Reflection</vt:lpstr>
      <vt:lpstr>Conclusion</vt:lpstr>
      <vt:lpstr>Feedback Poll</vt:lpstr>
      <vt:lpstr>Project Firstline Partnership</vt:lpstr>
      <vt:lpstr>Partnership</vt:lpstr>
      <vt:lpstr>Thank you </vt:lpstr>
      <vt:lpstr>Contact Us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 with reversed logo</dc:title>
  <dc:creator>Steinwand, Caramae (MDH)</dc:creator>
  <cp:lastModifiedBy>Katheren Koehn</cp:lastModifiedBy>
  <cp:revision>7</cp:revision>
  <dcterms:created xsi:type="dcterms:W3CDTF">2022-11-10T16:18:50Z</dcterms:created>
  <dcterms:modified xsi:type="dcterms:W3CDTF">2023-08-29T21:50:59Z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0x010100A0F9789A2C6C6A42848AD3E83498EFFD</vt:lpwstr>
  </property>
</Properties>
</file>