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sldIdLst>
    <p:sldId id="305" r:id="rId5"/>
    <p:sldId id="306" r:id="rId6"/>
    <p:sldId id="258" r:id="rId7"/>
    <p:sldId id="265" r:id="rId8"/>
    <p:sldId id="268" r:id="rId9"/>
    <p:sldId id="311" r:id="rId10"/>
    <p:sldId id="266" r:id="rId11"/>
    <p:sldId id="267" r:id="rId12"/>
    <p:sldId id="313" r:id="rId13"/>
    <p:sldId id="307" r:id="rId14"/>
    <p:sldId id="309" r:id="rId15"/>
    <p:sldId id="312" r:id="rId16"/>
    <p:sldId id="308" r:id="rId17"/>
    <p:sldId id="31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20" autoAdjust="0"/>
  </p:normalViewPr>
  <p:slideViewPr>
    <p:cSldViewPr snapToGrid="0">
      <p:cViewPr varScale="1">
        <p:scale>
          <a:sx n="108" d="100"/>
          <a:sy n="108" d="100"/>
        </p:scale>
        <p:origin x="654" y="108"/>
      </p:cViewPr>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D7AC05-7096-42F1-9579-BA23AF9105F7}" type="datetimeFigureOut">
              <a:rPr lang="en-US" smtClean="0"/>
              <a:t>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56F660-7AA6-4FF7-98F2-EBE257A42EAA}" type="slidenum">
              <a:rPr lang="en-US" smtClean="0"/>
              <a:t>‹#›</a:t>
            </a:fld>
            <a:endParaRPr lang="en-US"/>
          </a:p>
        </p:txBody>
      </p:sp>
    </p:spTree>
    <p:extLst>
      <p:ext uri="{BB962C8B-B14F-4D97-AF65-F5344CB8AC3E}">
        <p14:creationId xmlns:p14="http://schemas.microsoft.com/office/powerpoint/2010/main" val="2271720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Introduce selves</a:t>
            </a:r>
          </a:p>
          <a:p>
            <a:r>
              <a:rPr lang="en-US" dirty="0"/>
              <a:t>Talk about being here 6-7 years ago for a discussion of cultural humility vs cultural competence, now we advance the conversation in the context of diversity, equity and inclusivity</a:t>
            </a:r>
          </a:p>
        </p:txBody>
      </p:sp>
      <p:sp>
        <p:nvSpPr>
          <p:cNvPr id="4" name="Slide Number Placeholder 3"/>
          <p:cNvSpPr>
            <a:spLocks noGrp="1"/>
          </p:cNvSpPr>
          <p:nvPr>
            <p:ph type="sldNum" sz="quarter" idx="5"/>
          </p:nvPr>
        </p:nvSpPr>
        <p:spPr/>
        <p:txBody>
          <a:bodyPr/>
          <a:lstStyle/>
          <a:p>
            <a:fld id="{0756F660-7AA6-4FF7-98F2-EBE257A42EAA}" type="slidenum">
              <a:rPr lang="en-US" smtClean="0"/>
              <a:t>1</a:t>
            </a:fld>
            <a:endParaRPr lang="en-US"/>
          </a:p>
        </p:txBody>
      </p:sp>
    </p:spTree>
    <p:extLst>
      <p:ext uri="{BB962C8B-B14F-4D97-AF65-F5344CB8AC3E}">
        <p14:creationId xmlns:p14="http://schemas.microsoft.com/office/powerpoint/2010/main" val="12893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Linda</a:t>
            </a:r>
          </a:p>
          <a:p>
            <a:r>
              <a:rPr lang="en-US" dirty="0"/>
              <a:t>Shifting U.S. population demographics, health workforce shortages, and persistent health inequities necessitate the preparation of nurses able to address systemic racism and pervasive inequities in health care. </a:t>
            </a:r>
          </a:p>
          <a:p>
            <a:endParaRPr lang="en-US" dirty="0"/>
          </a:p>
          <a:p>
            <a:r>
              <a:rPr lang="en-US" dirty="0"/>
              <a:t>Diversity, equity, and inclusion require intentionality, an institutional structure of social justice, and individually concerted efforts. </a:t>
            </a:r>
          </a:p>
          <a:p>
            <a:endParaRPr lang="en-US" dirty="0"/>
          </a:p>
          <a:p>
            <a:r>
              <a:rPr lang="en-US" dirty="0"/>
              <a:t>Diverse and inclusive environments allow examination of any implicit or explicit biases</a:t>
            </a:r>
          </a:p>
          <a:p>
            <a:endParaRPr lang="en-US" dirty="0"/>
          </a:p>
          <a:p>
            <a:r>
              <a:rPr lang="en-US" dirty="0"/>
              <a:t>Requires nursing and institutions to critically evaluate policies, processes, curricula, and structures for homogeneity, classism, color-blindness, and non-inclusive environments through all spheres of care: disease prevention/promotion, chronic disease, regenerative and restorative care, palliative and supportive care</a:t>
            </a:r>
          </a:p>
        </p:txBody>
      </p:sp>
      <p:sp>
        <p:nvSpPr>
          <p:cNvPr id="4" name="Slide Number Placeholder 3"/>
          <p:cNvSpPr>
            <a:spLocks noGrp="1"/>
          </p:cNvSpPr>
          <p:nvPr>
            <p:ph type="sldNum" sz="quarter" idx="5"/>
          </p:nvPr>
        </p:nvSpPr>
        <p:spPr/>
        <p:txBody>
          <a:bodyPr/>
          <a:lstStyle/>
          <a:p>
            <a:fld id="{0756F660-7AA6-4FF7-98F2-EBE257A42EAA}" type="slidenum">
              <a:rPr lang="en-US" smtClean="0"/>
              <a:t>10</a:t>
            </a:fld>
            <a:endParaRPr lang="en-US"/>
          </a:p>
        </p:txBody>
      </p:sp>
    </p:spTree>
    <p:extLst>
      <p:ext uri="{BB962C8B-B14F-4D97-AF65-F5344CB8AC3E}">
        <p14:creationId xmlns:p14="http://schemas.microsoft.com/office/powerpoint/2010/main" val="3583782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p>
        </p:txBody>
      </p:sp>
      <p:sp>
        <p:nvSpPr>
          <p:cNvPr id="4" name="Slide Number Placeholder 3"/>
          <p:cNvSpPr>
            <a:spLocks noGrp="1"/>
          </p:cNvSpPr>
          <p:nvPr>
            <p:ph type="sldNum" sz="quarter" idx="5"/>
          </p:nvPr>
        </p:nvSpPr>
        <p:spPr/>
        <p:txBody>
          <a:bodyPr/>
          <a:lstStyle/>
          <a:p>
            <a:fld id="{0756F660-7AA6-4FF7-98F2-EBE257A42EAA}" type="slidenum">
              <a:rPr lang="en-US" smtClean="0"/>
              <a:t>11</a:t>
            </a:fld>
            <a:endParaRPr lang="en-US"/>
          </a:p>
        </p:txBody>
      </p:sp>
    </p:spTree>
    <p:extLst>
      <p:ext uri="{BB962C8B-B14F-4D97-AF65-F5344CB8AC3E}">
        <p14:creationId xmlns:p14="http://schemas.microsoft.com/office/powerpoint/2010/main" val="2524354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Linda</a:t>
            </a:r>
          </a:p>
          <a:p>
            <a:r>
              <a:rPr lang="en-US" dirty="0"/>
              <a:t>White transplants dropped from 74.5% 1988 to 47.9% in 2021. AA transplants rose from 18.2% to 23.2% in time period . Hispanic 6.1 to 19.1% Asian 1 to 9.6%</a:t>
            </a:r>
          </a:p>
        </p:txBody>
      </p:sp>
      <p:sp>
        <p:nvSpPr>
          <p:cNvPr id="4" name="Slide Number Placeholder 3"/>
          <p:cNvSpPr>
            <a:spLocks noGrp="1"/>
          </p:cNvSpPr>
          <p:nvPr>
            <p:ph type="sldNum" sz="quarter" idx="5"/>
          </p:nvPr>
        </p:nvSpPr>
        <p:spPr/>
        <p:txBody>
          <a:bodyPr/>
          <a:lstStyle/>
          <a:p>
            <a:fld id="{0756F660-7AA6-4FF7-98F2-EBE257A42EAA}" type="slidenum">
              <a:rPr lang="en-US" smtClean="0"/>
              <a:t>12</a:t>
            </a:fld>
            <a:endParaRPr lang="en-US"/>
          </a:p>
        </p:txBody>
      </p:sp>
    </p:spTree>
    <p:extLst>
      <p:ext uri="{BB962C8B-B14F-4D97-AF65-F5344CB8AC3E}">
        <p14:creationId xmlns:p14="http://schemas.microsoft.com/office/powerpoint/2010/main" val="2490096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p>
        </p:txBody>
      </p:sp>
      <p:sp>
        <p:nvSpPr>
          <p:cNvPr id="4" name="Slide Number Placeholder 3"/>
          <p:cNvSpPr>
            <a:spLocks noGrp="1"/>
          </p:cNvSpPr>
          <p:nvPr>
            <p:ph type="sldNum" sz="quarter" idx="5"/>
          </p:nvPr>
        </p:nvSpPr>
        <p:spPr/>
        <p:txBody>
          <a:bodyPr/>
          <a:lstStyle/>
          <a:p>
            <a:fld id="{0756F660-7AA6-4FF7-98F2-EBE257A42EAA}" type="slidenum">
              <a:rPr lang="en-US" smtClean="0"/>
              <a:t>13</a:t>
            </a:fld>
            <a:endParaRPr lang="en-US"/>
          </a:p>
        </p:txBody>
      </p:sp>
    </p:spTree>
    <p:extLst>
      <p:ext uri="{BB962C8B-B14F-4D97-AF65-F5344CB8AC3E}">
        <p14:creationId xmlns:p14="http://schemas.microsoft.com/office/powerpoint/2010/main" val="3168524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 and Linda</a:t>
            </a:r>
          </a:p>
        </p:txBody>
      </p:sp>
      <p:sp>
        <p:nvSpPr>
          <p:cNvPr id="4" name="Slide Number Placeholder 3"/>
          <p:cNvSpPr>
            <a:spLocks noGrp="1"/>
          </p:cNvSpPr>
          <p:nvPr>
            <p:ph type="sldNum" sz="quarter" idx="5"/>
          </p:nvPr>
        </p:nvSpPr>
        <p:spPr/>
        <p:txBody>
          <a:bodyPr/>
          <a:lstStyle/>
          <a:p>
            <a:fld id="{0756F660-7AA6-4FF7-98F2-EBE257A42EAA}" type="slidenum">
              <a:rPr lang="en-US" smtClean="0"/>
              <a:t>14</a:t>
            </a:fld>
            <a:endParaRPr lang="en-US"/>
          </a:p>
        </p:txBody>
      </p:sp>
    </p:spTree>
    <p:extLst>
      <p:ext uri="{BB962C8B-B14F-4D97-AF65-F5344CB8AC3E}">
        <p14:creationId xmlns:p14="http://schemas.microsoft.com/office/powerpoint/2010/main" val="2910482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p>
        </p:txBody>
      </p:sp>
      <p:sp>
        <p:nvSpPr>
          <p:cNvPr id="4" name="Slide Number Placeholder 3"/>
          <p:cNvSpPr>
            <a:spLocks noGrp="1"/>
          </p:cNvSpPr>
          <p:nvPr>
            <p:ph type="sldNum" sz="quarter" idx="5"/>
          </p:nvPr>
        </p:nvSpPr>
        <p:spPr/>
        <p:txBody>
          <a:bodyPr/>
          <a:lstStyle/>
          <a:p>
            <a:fld id="{0756F660-7AA6-4FF7-98F2-EBE257A42EAA}" type="slidenum">
              <a:rPr lang="en-US" smtClean="0"/>
              <a:t>2</a:t>
            </a:fld>
            <a:endParaRPr lang="en-US"/>
          </a:p>
        </p:txBody>
      </p:sp>
    </p:spTree>
    <p:extLst>
      <p:ext uri="{BB962C8B-B14F-4D97-AF65-F5344CB8AC3E}">
        <p14:creationId xmlns:p14="http://schemas.microsoft.com/office/powerpoint/2010/main" val="1612403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buFont typeface="Arial" panose="020B0604020202020204" pitchFamily="34" charset="0"/>
              <a:buNone/>
            </a:pPr>
            <a:r>
              <a:rPr lang="en-US" b="0" i="0" dirty="0">
                <a:solidFill>
                  <a:srgbClr val="000000"/>
                </a:solidFill>
                <a:effectLst/>
                <a:latin typeface="Source Sans Variable"/>
              </a:rPr>
              <a:t>Linda</a:t>
            </a:r>
          </a:p>
          <a:p>
            <a:pPr algn="l">
              <a:buFont typeface="Arial" panose="020B0604020202020204" pitchFamily="34" charset="0"/>
              <a:buChar char="•"/>
            </a:pPr>
            <a:r>
              <a:rPr lang="en-US" b="0" i="0" dirty="0">
                <a:solidFill>
                  <a:srgbClr val="000000"/>
                </a:solidFill>
                <a:effectLst/>
                <a:latin typeface="Source Sans Variable"/>
              </a:rPr>
              <a:t>A personal </a:t>
            </a:r>
            <a:r>
              <a:rPr lang="en-US" b="1" i="0" dirty="0">
                <a:solidFill>
                  <a:srgbClr val="000000"/>
                </a:solidFill>
                <a:effectLst/>
                <a:latin typeface="Source Sans Variable"/>
              </a:rPr>
              <a:t>lifelong commitment to self-evaluation and self-critique</a:t>
            </a:r>
            <a:r>
              <a:rPr lang="en-US" b="0" i="0" dirty="0">
                <a:solidFill>
                  <a:srgbClr val="000000"/>
                </a:solidFill>
                <a:effectLst/>
                <a:latin typeface="Source Sans Variable"/>
              </a:rPr>
              <a:t> whereby the individual not only learns about another’s culture, but one starts with an examination of her/his own beliefs and cultural identities</a:t>
            </a:r>
          </a:p>
          <a:p>
            <a:pPr algn="l">
              <a:buFont typeface="Arial" panose="020B0604020202020204" pitchFamily="34" charset="0"/>
              <a:buChar char="•"/>
            </a:pPr>
            <a:r>
              <a:rPr lang="en-US" b="0" i="0" dirty="0">
                <a:solidFill>
                  <a:srgbClr val="000000"/>
                </a:solidFill>
                <a:effectLst/>
                <a:latin typeface="Source Sans Variable"/>
              </a:rPr>
              <a:t>Recognition of power dynamics and imbalances, a desire to </a:t>
            </a:r>
            <a:r>
              <a:rPr lang="en-US" b="1" i="0" dirty="0">
                <a:solidFill>
                  <a:srgbClr val="000000"/>
                </a:solidFill>
                <a:effectLst/>
                <a:latin typeface="Source Sans Variable"/>
              </a:rPr>
              <a:t>fix those power imbalances and to develop partnerships with people and groups who advocate for others</a:t>
            </a:r>
            <a:endParaRPr lang="en-US" b="0" i="0" dirty="0">
              <a:solidFill>
                <a:srgbClr val="000000"/>
              </a:solidFill>
              <a:effectLst/>
              <a:latin typeface="Source Sans Variable"/>
            </a:endParaRPr>
          </a:p>
          <a:p>
            <a:pPr algn="l">
              <a:buFont typeface="Arial" panose="020B0604020202020204" pitchFamily="34" charset="0"/>
              <a:buChar char="•"/>
            </a:pPr>
            <a:r>
              <a:rPr lang="en-US" b="1" i="0" dirty="0">
                <a:solidFill>
                  <a:srgbClr val="000000"/>
                </a:solidFill>
                <a:effectLst/>
                <a:latin typeface="Source Sans Variable"/>
              </a:rPr>
              <a:t>Institutional accountability*</a:t>
            </a:r>
            <a:endParaRPr lang="en-US" b="0" i="0" dirty="0">
              <a:solidFill>
                <a:srgbClr val="000000"/>
              </a:solidFill>
              <a:effectLst/>
              <a:latin typeface="Source Sans Variable"/>
            </a:endParaRPr>
          </a:p>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BB4002-7A3C-478C-9A19-A2C2937B6DF9}" type="slidenum">
              <a:rPr lang="en-US" smtClean="0"/>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Mary</a:t>
            </a:r>
          </a:p>
          <a:p>
            <a:pPr eaLnBrk="1" hangingPunct="1">
              <a:spcBef>
                <a:spcPct val="0"/>
              </a:spcBef>
            </a:pPr>
            <a:r>
              <a:rPr lang="en-US" altLang="en-US" dirty="0"/>
              <a:t>I Resistance/denial  II Curious Explorer  III  Critical Thinker  IV  Leader/Teacher  V Champion</a:t>
            </a:r>
          </a:p>
          <a:p>
            <a:pPr eaLnBrk="1" hangingPunct="1">
              <a:spcBef>
                <a:spcPct val="0"/>
              </a:spcBef>
            </a:pPr>
            <a:r>
              <a:rPr lang="en-US" altLang="en-US" dirty="0"/>
              <a:t>General questions: can you think of challenges to cultural humility personally, professionally, </a:t>
            </a:r>
            <a:r>
              <a:rPr lang="en-US" altLang="en-US" dirty="0" err="1"/>
              <a:t>insitutionally</a:t>
            </a:r>
            <a:endParaRPr lang="en-US" altLang="en-US" dirty="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4B4B17-B650-4546-A837-D5B07926C558}" type="slidenum">
              <a:rPr lang="en-US" smtClean="0"/>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Linda</a:t>
            </a:r>
          </a:p>
        </p:txBody>
      </p:sp>
      <p:sp>
        <p:nvSpPr>
          <p:cNvPr id="4" name="Slide Number Placeholder 3"/>
          <p:cNvSpPr>
            <a:spLocks noGrp="1"/>
          </p:cNvSpPr>
          <p:nvPr>
            <p:ph type="sldNum" sz="quarter" idx="5"/>
          </p:nvPr>
        </p:nvSpPr>
        <p:spPr/>
        <p:txBody>
          <a:bodyPr/>
          <a:lstStyle/>
          <a:p>
            <a:fld id="{0756F660-7AA6-4FF7-98F2-EBE257A42EAA}" type="slidenum">
              <a:rPr lang="en-US" smtClean="0"/>
              <a:t>5</a:t>
            </a:fld>
            <a:endParaRPr lang="en-US"/>
          </a:p>
        </p:txBody>
      </p:sp>
    </p:spTree>
    <p:extLst>
      <p:ext uri="{BB962C8B-B14F-4D97-AF65-F5344CB8AC3E}">
        <p14:creationId xmlns:p14="http://schemas.microsoft.com/office/powerpoint/2010/main" val="1788822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p>
          <a:p>
            <a:r>
              <a:rPr lang="en-US" dirty="0"/>
              <a:t>What other ways can you think of that might reduce bias and foster cultural humility?</a:t>
            </a:r>
          </a:p>
        </p:txBody>
      </p:sp>
      <p:sp>
        <p:nvSpPr>
          <p:cNvPr id="4" name="Slide Number Placeholder 3"/>
          <p:cNvSpPr>
            <a:spLocks noGrp="1"/>
          </p:cNvSpPr>
          <p:nvPr>
            <p:ph type="sldNum" sz="quarter" idx="5"/>
          </p:nvPr>
        </p:nvSpPr>
        <p:spPr/>
        <p:txBody>
          <a:bodyPr/>
          <a:lstStyle/>
          <a:p>
            <a:fld id="{0756F660-7AA6-4FF7-98F2-EBE257A42EAA}" type="slidenum">
              <a:rPr lang="en-US" smtClean="0"/>
              <a:t>6</a:t>
            </a:fld>
            <a:endParaRPr lang="en-US"/>
          </a:p>
        </p:txBody>
      </p:sp>
    </p:spTree>
    <p:extLst>
      <p:ext uri="{BB962C8B-B14F-4D97-AF65-F5344CB8AC3E}">
        <p14:creationId xmlns:p14="http://schemas.microsoft.com/office/powerpoint/2010/main" val="2480529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Linda</a:t>
            </a:r>
          </a:p>
          <a:p>
            <a:r>
              <a:rPr lang="en-US" dirty="0"/>
              <a:t>Cognizant/Aware of biases  Able to articulate biases  Awareness of conscious bias can lead to changes in verbal communication, but not nonverbal</a:t>
            </a:r>
          </a:p>
          <a:p>
            <a:r>
              <a:rPr lang="en-US" dirty="0"/>
              <a:t>Small group discussion</a:t>
            </a:r>
          </a:p>
          <a:p>
            <a:endParaRPr lang="en-US" dirty="0"/>
          </a:p>
          <a:p>
            <a:r>
              <a:rPr lang="en-US" dirty="0"/>
              <a:t>Automatic reaction/emotion to people, groups</a:t>
            </a:r>
          </a:p>
          <a:p>
            <a:r>
              <a:rPr lang="en-US" dirty="0"/>
              <a:t>Serves as a barrier to understanding disparities</a:t>
            </a:r>
          </a:p>
          <a:p>
            <a:endParaRPr lang="en-US" dirty="0"/>
          </a:p>
        </p:txBody>
      </p:sp>
      <p:sp>
        <p:nvSpPr>
          <p:cNvPr id="4" name="Slide Number Placeholder 3"/>
          <p:cNvSpPr>
            <a:spLocks noGrp="1"/>
          </p:cNvSpPr>
          <p:nvPr>
            <p:ph type="sldNum" sz="quarter" idx="10"/>
          </p:nvPr>
        </p:nvSpPr>
        <p:spPr/>
        <p:txBody>
          <a:bodyPr/>
          <a:lstStyle/>
          <a:p>
            <a:fld id="{68C6429E-076F-452F-B613-1E8910E28557}" type="slidenum">
              <a:rPr lang="en-US" smtClean="0"/>
              <a:pPr/>
              <a:t>7</a:t>
            </a:fld>
            <a:endParaRPr lang="en-US"/>
          </a:p>
        </p:txBody>
      </p:sp>
    </p:spTree>
    <p:extLst>
      <p:ext uri="{BB962C8B-B14F-4D97-AF65-F5344CB8AC3E}">
        <p14:creationId xmlns:p14="http://schemas.microsoft.com/office/powerpoint/2010/main" val="1783915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p>
        </p:txBody>
      </p:sp>
      <p:sp>
        <p:nvSpPr>
          <p:cNvPr id="4" name="Slide Number Placeholder 3"/>
          <p:cNvSpPr>
            <a:spLocks noGrp="1"/>
          </p:cNvSpPr>
          <p:nvPr>
            <p:ph type="sldNum" sz="quarter" idx="5"/>
          </p:nvPr>
        </p:nvSpPr>
        <p:spPr/>
        <p:txBody>
          <a:bodyPr/>
          <a:lstStyle/>
          <a:p>
            <a:fld id="{0756F660-7AA6-4FF7-98F2-EBE257A42EAA}" type="slidenum">
              <a:rPr lang="en-US" smtClean="0"/>
              <a:t>8</a:t>
            </a:fld>
            <a:endParaRPr lang="en-US"/>
          </a:p>
        </p:txBody>
      </p:sp>
    </p:spTree>
    <p:extLst>
      <p:ext uri="{BB962C8B-B14F-4D97-AF65-F5344CB8AC3E}">
        <p14:creationId xmlns:p14="http://schemas.microsoft.com/office/powerpoint/2010/main" val="3028064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p>
        </p:txBody>
      </p:sp>
      <p:sp>
        <p:nvSpPr>
          <p:cNvPr id="4" name="Slide Number Placeholder 3"/>
          <p:cNvSpPr>
            <a:spLocks noGrp="1"/>
          </p:cNvSpPr>
          <p:nvPr>
            <p:ph type="sldNum" sz="quarter" idx="5"/>
          </p:nvPr>
        </p:nvSpPr>
        <p:spPr/>
        <p:txBody>
          <a:bodyPr/>
          <a:lstStyle/>
          <a:p>
            <a:fld id="{0756F660-7AA6-4FF7-98F2-EBE257A42EAA}" type="slidenum">
              <a:rPr lang="en-US" smtClean="0"/>
              <a:t>9</a:t>
            </a:fld>
            <a:endParaRPr lang="en-US"/>
          </a:p>
        </p:txBody>
      </p:sp>
    </p:spTree>
    <p:extLst>
      <p:ext uri="{BB962C8B-B14F-4D97-AF65-F5344CB8AC3E}">
        <p14:creationId xmlns:p14="http://schemas.microsoft.com/office/powerpoint/2010/main" val="135246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0828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39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724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82853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9725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214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93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4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4737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551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612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360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929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72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148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6911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1/21/2023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230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1/21/2023</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3620715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6.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rojectimplicit.ne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thinkculturalhealth.hhs.gov/clas/standard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0" y="10"/>
            <a:ext cx="12191980" cy="6857990"/>
          </a:xfrm>
          <a:prstGeom prst="rect">
            <a:avLst/>
          </a:prstGeom>
        </p:spPr>
      </p:pic>
      <p:sp useBgFill="1">
        <p:nvSpPr>
          <p:cNvPr id="83"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804336" y="1623412"/>
            <a:ext cx="3503122" cy="2287229"/>
          </a:xfrm>
        </p:spPr>
        <p:txBody>
          <a:bodyPr>
            <a:normAutofit fontScale="90000"/>
          </a:bodyPr>
          <a:lstStyle/>
          <a:p>
            <a:pPr algn="l"/>
            <a:r>
              <a:rPr lang="en-US" sz="4400" dirty="0"/>
              <a:t>DEI: Moving Forward with Cultural Humility</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804335" y="4009771"/>
            <a:ext cx="3503122" cy="1244361"/>
          </a:xfrm>
        </p:spPr>
        <p:txBody>
          <a:bodyPr>
            <a:normAutofit/>
          </a:bodyPr>
          <a:lstStyle/>
          <a:p>
            <a:pPr algn="l"/>
            <a:r>
              <a:rPr lang="en-US" sz="1800" dirty="0">
                <a:solidFill>
                  <a:srgbClr val="FC05CB"/>
                </a:solidFill>
              </a:rPr>
              <a:t>Linda </a:t>
            </a:r>
            <a:r>
              <a:rPr lang="en-US" sz="1800" dirty="0" err="1">
                <a:solidFill>
                  <a:srgbClr val="FC05CB"/>
                </a:solidFill>
              </a:rPr>
              <a:t>Lindeke</a:t>
            </a:r>
            <a:r>
              <a:rPr lang="en-US" sz="1800" dirty="0">
                <a:solidFill>
                  <a:srgbClr val="FC05CB"/>
                </a:solidFill>
              </a:rPr>
              <a:t> PhD</a:t>
            </a:r>
          </a:p>
          <a:p>
            <a:pPr algn="l"/>
            <a:r>
              <a:rPr lang="en-US" sz="1800" dirty="0">
                <a:solidFill>
                  <a:srgbClr val="FC05CB"/>
                </a:solidFill>
              </a:rPr>
              <a:t>Mary Benbenek PhD</a:t>
            </a:r>
          </a:p>
        </p:txBody>
      </p:sp>
    </p:spTree>
    <p:extLst>
      <p:ext uri="{BB962C8B-B14F-4D97-AF65-F5344CB8AC3E}">
        <p14:creationId xmlns:p14="http://schemas.microsoft.com/office/powerpoint/2010/main" val="1946576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ADAAD-ADF8-047B-CC4A-7E3D1E4FCBD9}"/>
              </a:ext>
            </a:extLst>
          </p:cNvPr>
          <p:cNvSpPr>
            <a:spLocks noGrp="1"/>
          </p:cNvSpPr>
          <p:nvPr>
            <p:ph type="title"/>
          </p:nvPr>
        </p:nvSpPr>
        <p:spPr/>
        <p:txBody>
          <a:bodyPr/>
          <a:lstStyle/>
          <a:p>
            <a:r>
              <a:rPr lang="en-US" dirty="0"/>
              <a:t>AACN Essentials 2021</a:t>
            </a:r>
          </a:p>
        </p:txBody>
      </p:sp>
      <p:sp>
        <p:nvSpPr>
          <p:cNvPr id="3" name="Content Placeholder 2">
            <a:extLst>
              <a:ext uri="{FF2B5EF4-FFF2-40B4-BE49-F238E27FC236}">
                <a16:creationId xmlns:a16="http://schemas.microsoft.com/office/drawing/2014/main" id="{246586FA-2F96-02E2-5930-DD92531C7548}"/>
              </a:ext>
            </a:extLst>
          </p:cNvPr>
          <p:cNvSpPr>
            <a:spLocks noGrp="1"/>
          </p:cNvSpPr>
          <p:nvPr>
            <p:ph idx="1"/>
          </p:nvPr>
        </p:nvSpPr>
        <p:spPr>
          <a:xfrm>
            <a:off x="913794" y="2076450"/>
            <a:ext cx="10772069" cy="4534075"/>
          </a:xfrm>
        </p:spPr>
        <p:txBody>
          <a:bodyPr>
            <a:normAutofit fontScale="85000" lnSpcReduction="20000"/>
          </a:bodyPr>
          <a:lstStyle/>
          <a:p>
            <a:r>
              <a:rPr lang="en-US" dirty="0"/>
              <a:t>American Association of Colleges of Nursing (AACN) Essentials: Emphasize the Concept: Diversity, Equity, and Inclusion across all levels of nursing</a:t>
            </a:r>
          </a:p>
          <a:p>
            <a:pPr marL="36900" indent="0" algn="l">
              <a:buNone/>
            </a:pPr>
            <a:r>
              <a:rPr lang="en-US" dirty="0"/>
              <a:t>Diversity definition: </a:t>
            </a:r>
          </a:p>
          <a:p>
            <a:pPr marL="36900" indent="0" algn="l">
              <a:buNone/>
            </a:pPr>
            <a:r>
              <a:rPr lang="en-US" sz="1800" b="0" i="0" dirty="0">
                <a:solidFill>
                  <a:schemeClr val="tx1"/>
                </a:solidFill>
                <a:effectLst/>
                <a:latin typeface="Goudy Old Style" panose="02020502050305020303" pitchFamily="18" charset="0"/>
              </a:rPr>
              <a:t>1. the state of being diverse; variety.</a:t>
            </a:r>
          </a:p>
          <a:p>
            <a:pPr marL="36900" indent="0" algn="l">
              <a:buNone/>
            </a:pPr>
            <a:r>
              <a:rPr lang="en-US" sz="1800" b="0" i="0" dirty="0">
                <a:solidFill>
                  <a:schemeClr val="tx1"/>
                </a:solidFill>
                <a:effectLst/>
                <a:latin typeface="Goudy Old Style" panose="02020502050305020303" pitchFamily="18" charset="0"/>
              </a:rPr>
              <a:t>2. the practice or quality of including or involving people from a range of different social and ethnic backgrounds and of   </a:t>
            </a:r>
          </a:p>
          <a:p>
            <a:pPr marL="36900" indent="0" algn="l">
              <a:buNone/>
            </a:pPr>
            <a:r>
              <a:rPr lang="en-US" sz="1800" dirty="0">
                <a:solidFill>
                  <a:schemeClr val="tx1"/>
                </a:solidFill>
                <a:effectLst/>
                <a:latin typeface="Goudy Old Style" panose="02020502050305020303" pitchFamily="18" charset="0"/>
              </a:rPr>
              <a:t>     </a:t>
            </a:r>
            <a:r>
              <a:rPr lang="en-US" sz="1800" b="0" i="0" dirty="0">
                <a:solidFill>
                  <a:schemeClr val="tx1"/>
                </a:solidFill>
                <a:effectLst/>
                <a:latin typeface="Goudy Old Style" panose="02020502050305020303" pitchFamily="18" charset="0"/>
              </a:rPr>
              <a:t>different </a:t>
            </a:r>
            <a:r>
              <a:rPr lang="en-US" sz="1800" b="0" i="0" u="sng" dirty="0">
                <a:solidFill>
                  <a:schemeClr val="tx1"/>
                </a:solidFill>
                <a:effectLst/>
                <a:latin typeface="Goudy Old Style" panose="02020502050305020303" pitchFamily="18" charset="0"/>
              </a:rPr>
              <a:t>genders</a:t>
            </a:r>
            <a:r>
              <a:rPr lang="en-US" sz="1800" b="0" i="0" dirty="0">
                <a:solidFill>
                  <a:schemeClr val="tx1"/>
                </a:solidFill>
                <a:effectLst/>
                <a:latin typeface="Goudy Old Style" panose="02020502050305020303" pitchFamily="18" charset="0"/>
              </a:rPr>
              <a:t>, sexual </a:t>
            </a:r>
            <a:r>
              <a:rPr lang="en-US" sz="1800" b="0" i="0" u="sng" dirty="0">
                <a:solidFill>
                  <a:schemeClr val="tx1"/>
                </a:solidFill>
                <a:effectLst/>
                <a:latin typeface="Goudy Old Style" panose="02020502050305020303" pitchFamily="18" charset="0"/>
              </a:rPr>
              <a:t>orientations</a:t>
            </a:r>
            <a:r>
              <a:rPr lang="en-US" sz="1800" b="0" i="0" dirty="0">
                <a:solidFill>
                  <a:schemeClr val="tx1"/>
                </a:solidFill>
                <a:effectLst/>
                <a:latin typeface="Goudy Old Style" panose="02020502050305020303" pitchFamily="18" charset="0"/>
              </a:rPr>
              <a:t>, </a:t>
            </a:r>
            <a:r>
              <a:rPr lang="en-US" sz="1800" b="0" i="0" dirty="0" err="1">
                <a:solidFill>
                  <a:schemeClr val="tx1"/>
                </a:solidFill>
                <a:effectLst/>
                <a:latin typeface="Goudy Old Style" panose="02020502050305020303" pitchFamily="18" charset="0"/>
              </a:rPr>
              <a:t>etc</a:t>
            </a:r>
            <a:endParaRPr lang="en-US" sz="1800" b="0" i="0" dirty="0">
              <a:solidFill>
                <a:schemeClr val="tx1"/>
              </a:solidFill>
              <a:effectLst/>
              <a:latin typeface="Goudy Old Style" panose="02020502050305020303" pitchFamily="18" charset="0"/>
            </a:endParaRPr>
          </a:p>
          <a:p>
            <a:pPr marL="36900" indent="0">
              <a:buNone/>
            </a:pPr>
            <a:r>
              <a:rPr lang="en-US" dirty="0"/>
              <a:t>Equity definition:</a:t>
            </a:r>
          </a:p>
          <a:p>
            <a:pPr marL="36900" indent="0" algn="l">
              <a:buNone/>
            </a:pPr>
            <a:r>
              <a:rPr lang="en-US" sz="1800" b="0" i="0" dirty="0">
                <a:solidFill>
                  <a:schemeClr val="tx1"/>
                </a:solidFill>
                <a:effectLst/>
              </a:rPr>
              <a:t>1. the quality of being fair and </a:t>
            </a:r>
            <a:r>
              <a:rPr lang="en-US" sz="1800" b="0" i="0" u="sng" dirty="0">
                <a:solidFill>
                  <a:schemeClr val="tx1"/>
                </a:solidFill>
                <a:effectLst/>
              </a:rPr>
              <a:t>impartial</a:t>
            </a:r>
            <a:r>
              <a:rPr lang="en-US" sz="1800" b="0" i="0" dirty="0">
                <a:solidFill>
                  <a:schemeClr val="tx1"/>
                </a:solidFill>
                <a:effectLst/>
              </a:rPr>
              <a:t>.</a:t>
            </a:r>
          </a:p>
          <a:p>
            <a:pPr marL="36900" indent="0">
              <a:buNone/>
            </a:pPr>
            <a:r>
              <a:rPr lang="en-US" dirty="0"/>
              <a:t>Inclusion:</a:t>
            </a:r>
          </a:p>
          <a:p>
            <a:pPr marL="379800" indent="-342900">
              <a:buAutoNum type="arabicPeriod"/>
            </a:pPr>
            <a:r>
              <a:rPr lang="en-US" sz="1800" kern="0" dirty="0">
                <a:solidFill>
                  <a:schemeClr val="tx1"/>
                </a:solidFill>
                <a:effectLst/>
                <a:ea typeface="Times New Roman" panose="02020603050405020304" pitchFamily="18" charset="0"/>
                <a:cs typeface="Times New Roman" panose="02020603050405020304" pitchFamily="18" charset="0"/>
              </a:rPr>
              <a:t>the action or state of including or of being included within a group or structure</a:t>
            </a:r>
          </a:p>
          <a:p>
            <a:pPr marL="379800" indent="-342900">
              <a:buAutoNum type="arabicPeriod"/>
            </a:pPr>
            <a:r>
              <a:rPr lang="en-US" sz="1800" kern="0" dirty="0">
                <a:solidFill>
                  <a:schemeClr val="tx1"/>
                </a:solidFill>
                <a:effectLst/>
                <a:ea typeface="Times New Roman" panose="02020603050405020304" pitchFamily="18" charset="0"/>
                <a:cs typeface="Times New Roman" panose="02020603050405020304" pitchFamily="18" charset="0"/>
              </a:rPr>
              <a:t>the practice or policy of providing equal access to opportunities and resources for people who might otherwise be excluded or </a:t>
            </a:r>
            <a:r>
              <a:rPr lang="en-US" sz="1800" u="sng" kern="0" dirty="0">
                <a:solidFill>
                  <a:schemeClr val="tx1"/>
                </a:solidFill>
                <a:effectLst/>
                <a:ea typeface="Times New Roman" panose="02020603050405020304" pitchFamily="18" charset="0"/>
                <a:cs typeface="Times New Roman" panose="02020603050405020304" pitchFamily="18" charset="0"/>
              </a:rPr>
              <a:t>marginalized</a:t>
            </a:r>
            <a:r>
              <a:rPr lang="en-US" sz="1800" kern="0" dirty="0">
                <a:solidFill>
                  <a:schemeClr val="tx1"/>
                </a:solidFill>
                <a:effectLst/>
                <a:ea typeface="Times New Roman" panose="02020603050405020304" pitchFamily="18" charset="0"/>
                <a:cs typeface="Times New Roman" panose="02020603050405020304" pitchFamily="18" charset="0"/>
              </a:rPr>
              <a:t>, such as those who have physical or intellectual disabilities and members of other minority groups.</a:t>
            </a:r>
          </a:p>
          <a:p>
            <a:pPr marL="379800" indent="-342900" algn="r">
              <a:buAutoNum type="arabicPeriod"/>
            </a:pPr>
            <a:r>
              <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Oxford Language Dictionary</a:t>
            </a:r>
          </a:p>
          <a:p>
            <a:pPr marL="494100" indent="-457200">
              <a:buAutoNum type="arabicPeriod"/>
            </a:pPr>
            <a:endParaRPr lang="en-US" dirty="0">
              <a:solidFill>
                <a:schemeClr val="tx1"/>
              </a:solidFill>
            </a:endParaRPr>
          </a:p>
        </p:txBody>
      </p:sp>
    </p:spTree>
    <p:extLst>
      <p:ext uri="{BB962C8B-B14F-4D97-AF65-F5344CB8AC3E}">
        <p14:creationId xmlns:p14="http://schemas.microsoft.com/office/powerpoint/2010/main" val="2224291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87E16-D079-AFE6-94F2-5C55B9D51273}"/>
              </a:ext>
            </a:extLst>
          </p:cNvPr>
          <p:cNvSpPr>
            <a:spLocks noGrp="1"/>
          </p:cNvSpPr>
          <p:nvPr>
            <p:ph type="title"/>
          </p:nvPr>
        </p:nvSpPr>
        <p:spPr/>
        <p:txBody>
          <a:bodyPr/>
          <a:lstStyle/>
          <a:p>
            <a:r>
              <a:rPr lang="en-US" dirty="0"/>
              <a:t>The Facts: The Nursing Profession</a:t>
            </a:r>
          </a:p>
        </p:txBody>
      </p:sp>
      <p:sp>
        <p:nvSpPr>
          <p:cNvPr id="3" name="Content Placeholder 2">
            <a:extLst>
              <a:ext uri="{FF2B5EF4-FFF2-40B4-BE49-F238E27FC236}">
                <a16:creationId xmlns:a16="http://schemas.microsoft.com/office/drawing/2014/main" id="{0301EEB0-EEAC-7412-418F-BD18384DE823}"/>
              </a:ext>
            </a:extLst>
          </p:cNvPr>
          <p:cNvSpPr>
            <a:spLocks noGrp="1"/>
          </p:cNvSpPr>
          <p:nvPr>
            <p:ph idx="1"/>
          </p:nvPr>
        </p:nvSpPr>
        <p:spPr>
          <a:xfrm>
            <a:off x="913795" y="1602298"/>
            <a:ext cx="10353762" cy="4188902"/>
          </a:xfrm>
        </p:spPr>
        <p:txBody>
          <a:bodyPr>
            <a:normAutofit fontScale="70000" lnSpcReduction="20000"/>
          </a:bodyPr>
          <a:lstStyle/>
          <a:p>
            <a:r>
              <a:rPr lang="en-US" dirty="0"/>
              <a:t>Brookings Institute 2020</a:t>
            </a:r>
          </a:p>
          <a:p>
            <a:pPr lvl="1"/>
            <a:r>
              <a:rPr lang="en-US" b="0" i="0" dirty="0">
                <a:solidFill>
                  <a:schemeClr val="tx1"/>
                </a:solidFill>
                <a:effectLst/>
              </a:rPr>
              <a:t>More than 40% of the U.S. population now identify as people of color</a:t>
            </a:r>
            <a:r>
              <a:rPr lang="en-US" b="0" i="0" dirty="0">
                <a:solidFill>
                  <a:srgbClr val="373735"/>
                </a:solidFill>
                <a:effectLst/>
              </a:rPr>
              <a:t>.</a:t>
            </a:r>
          </a:p>
          <a:p>
            <a:pPr lvl="1"/>
            <a:r>
              <a:rPr lang="en-US" b="0" i="0" dirty="0">
                <a:solidFill>
                  <a:schemeClr val="tx1"/>
                </a:solidFill>
                <a:effectLst/>
              </a:rPr>
              <a:t>Minority populations will become the majority by 2045</a:t>
            </a:r>
          </a:p>
          <a:p>
            <a:r>
              <a:rPr lang="en-US" dirty="0">
                <a:solidFill>
                  <a:schemeClr val="tx1"/>
                </a:solidFill>
                <a:effectLst/>
                <a:latin typeface="+mj-lt"/>
              </a:rPr>
              <a:t>National Council State Boards of Nursing 2020</a:t>
            </a:r>
          </a:p>
          <a:p>
            <a:pPr lvl="1"/>
            <a:r>
              <a:rPr lang="en-US" dirty="0">
                <a:solidFill>
                  <a:schemeClr val="tx1"/>
                </a:solidFill>
                <a:effectLst/>
              </a:rPr>
              <a:t>N</a:t>
            </a:r>
            <a:r>
              <a:rPr lang="en-US" b="0" i="0" dirty="0">
                <a:solidFill>
                  <a:schemeClr val="tx1"/>
                </a:solidFill>
                <a:effectLst/>
              </a:rPr>
              <a:t>urses from minority backgrounds represent 19.4% of the registered nurse (RN) workforce</a:t>
            </a:r>
          </a:p>
          <a:p>
            <a:pPr marL="72900" indent="0">
              <a:buNone/>
            </a:pPr>
            <a:r>
              <a:rPr lang="en-US" dirty="0">
                <a:solidFill>
                  <a:schemeClr val="tx1"/>
                </a:solidFill>
                <a:effectLst/>
                <a:latin typeface="+mj-lt"/>
              </a:rPr>
              <a:t>National Sample Survey of Registered Nurses 2008</a:t>
            </a:r>
            <a:endParaRPr lang="en-US" b="0" i="0" dirty="0">
              <a:solidFill>
                <a:schemeClr val="tx1"/>
              </a:solidFill>
              <a:effectLst/>
              <a:latin typeface="+mj-lt"/>
            </a:endParaRPr>
          </a:p>
          <a:p>
            <a:pPr lvl="1"/>
            <a:r>
              <a:rPr lang="en-US" b="0" i="0" dirty="0">
                <a:solidFill>
                  <a:schemeClr val="tx1"/>
                </a:solidFill>
                <a:effectLst/>
              </a:rPr>
              <a:t>RNs from minority backgrounds are more likely than their white counterparts to pursue baccalaureate and higher degrees in nursing</a:t>
            </a:r>
          </a:p>
          <a:p>
            <a:r>
              <a:rPr lang="en-US" dirty="0">
                <a:solidFill>
                  <a:schemeClr val="tx1"/>
                </a:solidFill>
                <a:effectLst/>
                <a:latin typeface="+mj-lt"/>
              </a:rPr>
              <a:t>AACN Report 2021-2022</a:t>
            </a:r>
          </a:p>
          <a:p>
            <a:pPr lvl="1"/>
            <a:r>
              <a:rPr lang="en-US" dirty="0">
                <a:solidFill>
                  <a:schemeClr val="tx1"/>
                </a:solidFill>
                <a:effectLst/>
              </a:rPr>
              <a:t>Minority students:</a:t>
            </a:r>
          </a:p>
          <a:p>
            <a:pPr lvl="2"/>
            <a:r>
              <a:rPr lang="en-US" dirty="0">
                <a:solidFill>
                  <a:schemeClr val="tx1"/>
                </a:solidFill>
                <a:effectLst/>
              </a:rPr>
              <a:t>40.8% entry-level baccalaureate</a:t>
            </a:r>
          </a:p>
          <a:p>
            <a:pPr lvl="2"/>
            <a:r>
              <a:rPr lang="en-US" dirty="0">
                <a:solidFill>
                  <a:schemeClr val="tx1"/>
                </a:solidFill>
                <a:effectLst/>
              </a:rPr>
              <a:t>38.9% MS</a:t>
            </a:r>
          </a:p>
          <a:p>
            <a:pPr lvl="2"/>
            <a:r>
              <a:rPr lang="en-US" dirty="0">
                <a:solidFill>
                  <a:schemeClr val="tx1"/>
                </a:solidFill>
                <a:effectLst/>
              </a:rPr>
              <a:t>35% Research-focused</a:t>
            </a:r>
          </a:p>
          <a:p>
            <a:pPr lvl="2"/>
            <a:r>
              <a:rPr lang="en-US" dirty="0">
                <a:solidFill>
                  <a:schemeClr val="tx1"/>
                </a:solidFill>
              </a:rPr>
              <a:t>38.9% DNP</a:t>
            </a:r>
          </a:p>
        </p:txBody>
      </p:sp>
    </p:spTree>
    <p:extLst>
      <p:ext uri="{BB962C8B-B14F-4D97-AF65-F5344CB8AC3E}">
        <p14:creationId xmlns:p14="http://schemas.microsoft.com/office/powerpoint/2010/main" val="316935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196DC-264F-88D9-3669-B9B76E4DDD7C}"/>
              </a:ext>
            </a:extLst>
          </p:cNvPr>
          <p:cNvSpPr>
            <a:spLocks noGrp="1"/>
          </p:cNvSpPr>
          <p:nvPr>
            <p:ph type="title"/>
          </p:nvPr>
        </p:nvSpPr>
        <p:spPr/>
        <p:txBody>
          <a:bodyPr/>
          <a:lstStyle/>
          <a:p>
            <a:r>
              <a:rPr lang="en-US" dirty="0"/>
              <a:t>The Facts: The Healthcare System</a:t>
            </a:r>
          </a:p>
        </p:txBody>
      </p:sp>
      <p:sp>
        <p:nvSpPr>
          <p:cNvPr id="3" name="Content Placeholder 2">
            <a:extLst>
              <a:ext uri="{FF2B5EF4-FFF2-40B4-BE49-F238E27FC236}">
                <a16:creationId xmlns:a16="http://schemas.microsoft.com/office/drawing/2014/main" id="{7C253A04-D032-AA04-2CFA-1C38A195FBFE}"/>
              </a:ext>
            </a:extLst>
          </p:cNvPr>
          <p:cNvSpPr>
            <a:spLocks noGrp="1"/>
          </p:cNvSpPr>
          <p:nvPr>
            <p:ph idx="1"/>
          </p:nvPr>
        </p:nvSpPr>
        <p:spPr/>
        <p:txBody>
          <a:bodyPr>
            <a:normAutofit fontScale="92500" lnSpcReduction="20000"/>
          </a:bodyPr>
          <a:lstStyle/>
          <a:p>
            <a:pPr algn="l" fontAlgn="base">
              <a:buFont typeface="Arial" panose="020B0604020202020204" pitchFamily="34" charset="0"/>
              <a:buChar char="•"/>
            </a:pPr>
            <a:r>
              <a:rPr lang="en-US" b="0" i="0" dirty="0">
                <a:solidFill>
                  <a:schemeClr val="tx1"/>
                </a:solidFill>
                <a:effectLst/>
              </a:rPr>
              <a:t>Statistics</a:t>
            </a:r>
          </a:p>
          <a:p>
            <a:pPr lvl="1" fontAlgn="base">
              <a:buFont typeface="Arial" panose="020B0604020202020204" pitchFamily="34" charset="0"/>
              <a:buChar char="•"/>
            </a:pPr>
            <a:r>
              <a:rPr lang="en-US" b="0" i="0" dirty="0">
                <a:solidFill>
                  <a:schemeClr val="tx1"/>
                </a:solidFill>
                <a:effectLst/>
              </a:rPr>
              <a:t>Non-white patients receive fewer cardiovascular interventions and fewer renal transplants but numbers are changing (US News and World Report, 2022)</a:t>
            </a:r>
          </a:p>
          <a:p>
            <a:pPr lvl="1" fontAlgn="base">
              <a:buFont typeface="Arial" panose="020B0604020202020204" pitchFamily="34" charset="0"/>
              <a:buChar char="•"/>
            </a:pPr>
            <a:r>
              <a:rPr lang="en-US" b="0" i="0" dirty="0">
                <a:solidFill>
                  <a:schemeClr val="tx1"/>
                </a:solidFill>
                <a:effectLst/>
              </a:rPr>
              <a:t>Age-adjusted breast-cancer mortality is about </a:t>
            </a:r>
            <a:r>
              <a:rPr lang="en-US" i="0" dirty="0">
                <a:solidFill>
                  <a:schemeClr val="tx1"/>
                </a:solidFill>
                <a:effectLst/>
              </a:rPr>
              <a:t>40% higher among Black women than among non-Hispanic White women (NEJM, 2022)</a:t>
            </a:r>
            <a:endParaRPr lang="en-US" b="0" i="0" dirty="0">
              <a:solidFill>
                <a:schemeClr val="tx1"/>
              </a:solidFill>
              <a:effectLst/>
            </a:endParaRPr>
          </a:p>
          <a:p>
            <a:pPr lvl="1" fontAlgn="base">
              <a:buFont typeface="Arial" panose="020B0604020202020204" pitchFamily="34" charset="0"/>
              <a:buChar char="•"/>
            </a:pPr>
            <a:r>
              <a:rPr lang="en-US" b="0" i="0" dirty="0">
                <a:solidFill>
                  <a:schemeClr val="tx1"/>
                </a:solidFill>
                <a:effectLst/>
              </a:rPr>
              <a:t>Black men have worse outcomes to prostate cancer than white men (Translational Andrology and Urology, 2018)</a:t>
            </a:r>
          </a:p>
          <a:p>
            <a:pPr lvl="1" fontAlgn="base">
              <a:buFont typeface="Arial" panose="020B0604020202020204" pitchFamily="34" charset="0"/>
              <a:buChar char="•"/>
            </a:pPr>
            <a:r>
              <a:rPr lang="en-US" b="0" i="0" dirty="0">
                <a:solidFill>
                  <a:schemeClr val="tx1"/>
                </a:solidFill>
                <a:effectLst/>
              </a:rPr>
              <a:t>13 of 14 studies examining implicit anti-Black bias found that health care professionals tended to possess low to moderate levels of negative associations with Black Americans (American Journal of Public Health, 2015).</a:t>
            </a:r>
          </a:p>
          <a:p>
            <a:pPr lvl="1" fontAlgn="base">
              <a:buFont typeface="Arial" panose="020B0604020202020204" pitchFamily="34" charset="0"/>
              <a:buChar char="•"/>
            </a:pPr>
            <a:r>
              <a:rPr lang="en-US" dirty="0">
                <a:solidFill>
                  <a:schemeClr val="tx1"/>
                </a:solidFill>
              </a:rPr>
              <a:t>Black women 3 times more likely to die in pregnancy then white women (University of Maryland, 2016-2017)</a:t>
            </a:r>
          </a:p>
        </p:txBody>
      </p:sp>
    </p:spTree>
    <p:extLst>
      <p:ext uri="{BB962C8B-B14F-4D97-AF65-F5344CB8AC3E}">
        <p14:creationId xmlns:p14="http://schemas.microsoft.com/office/powerpoint/2010/main" val="3151682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2636D-7094-CB2E-79EC-501BBDCA92EF}"/>
              </a:ext>
            </a:extLst>
          </p:cNvPr>
          <p:cNvSpPr>
            <a:spLocks noGrp="1"/>
          </p:cNvSpPr>
          <p:nvPr>
            <p:ph type="title"/>
          </p:nvPr>
        </p:nvSpPr>
        <p:spPr/>
        <p:txBody>
          <a:bodyPr/>
          <a:lstStyle/>
          <a:p>
            <a:r>
              <a:rPr lang="en-US" dirty="0"/>
              <a:t>Table Discussion</a:t>
            </a:r>
          </a:p>
        </p:txBody>
      </p:sp>
      <p:sp>
        <p:nvSpPr>
          <p:cNvPr id="3" name="Content Placeholder 2">
            <a:extLst>
              <a:ext uri="{FF2B5EF4-FFF2-40B4-BE49-F238E27FC236}">
                <a16:creationId xmlns:a16="http://schemas.microsoft.com/office/drawing/2014/main" id="{1F882106-CC1B-BE03-A8D4-2EB7F7355FAA}"/>
              </a:ext>
            </a:extLst>
          </p:cNvPr>
          <p:cNvSpPr>
            <a:spLocks noGrp="1"/>
          </p:cNvSpPr>
          <p:nvPr>
            <p:ph idx="1"/>
          </p:nvPr>
        </p:nvSpPr>
        <p:spPr/>
        <p:txBody>
          <a:bodyPr>
            <a:normAutofit lnSpcReduction="10000"/>
          </a:bodyPr>
          <a:lstStyle/>
          <a:p>
            <a:r>
              <a:rPr lang="en-US" dirty="0"/>
              <a:t>What does diversity mean in healthcare? In the nursing profession?</a:t>
            </a:r>
          </a:p>
          <a:p>
            <a:r>
              <a:rPr lang="en-US" dirty="0"/>
              <a:t>What does inclusion represent in healthcare? In institutions? In the nursing profession?</a:t>
            </a:r>
          </a:p>
          <a:p>
            <a:r>
              <a:rPr lang="en-US" dirty="0"/>
              <a:t>What is equity in healthcare? What is needed to create equitable healthcare systems?</a:t>
            </a:r>
          </a:p>
          <a:p>
            <a:r>
              <a:rPr lang="en-US" dirty="0"/>
              <a:t>How are we doing now?</a:t>
            </a:r>
          </a:p>
          <a:p>
            <a:pPr lvl="1"/>
            <a:r>
              <a:rPr lang="en-US" dirty="0"/>
              <a:t>Healthcare institutions</a:t>
            </a:r>
          </a:p>
          <a:p>
            <a:pPr lvl="1"/>
            <a:r>
              <a:rPr lang="en-US" dirty="0"/>
              <a:t>Academic institutions</a:t>
            </a:r>
          </a:p>
          <a:p>
            <a:pPr lvl="1"/>
            <a:r>
              <a:rPr lang="en-US" dirty="0"/>
              <a:t>Nursing profession</a:t>
            </a:r>
          </a:p>
          <a:p>
            <a:pPr marL="36900" indent="0">
              <a:buNone/>
            </a:pPr>
            <a:endParaRPr lang="en-US" dirty="0"/>
          </a:p>
        </p:txBody>
      </p:sp>
    </p:spTree>
    <p:extLst>
      <p:ext uri="{BB962C8B-B14F-4D97-AF65-F5344CB8AC3E}">
        <p14:creationId xmlns:p14="http://schemas.microsoft.com/office/powerpoint/2010/main" val="3026039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682B3-2961-B90A-C3C2-4E0C5DE3D941}"/>
              </a:ext>
            </a:extLst>
          </p:cNvPr>
          <p:cNvSpPr>
            <a:spLocks noGrp="1"/>
          </p:cNvSpPr>
          <p:nvPr>
            <p:ph type="title"/>
          </p:nvPr>
        </p:nvSpPr>
        <p:spPr/>
        <p:txBody>
          <a:bodyPr>
            <a:normAutofit fontScale="90000"/>
          </a:bodyPr>
          <a:lstStyle/>
          <a:p>
            <a:r>
              <a:rPr lang="en-US" dirty="0"/>
              <a:t>How to Enhance DEI in Healthcare Organizations</a:t>
            </a:r>
          </a:p>
        </p:txBody>
      </p:sp>
      <p:sp>
        <p:nvSpPr>
          <p:cNvPr id="3" name="Content Placeholder 2">
            <a:extLst>
              <a:ext uri="{FF2B5EF4-FFF2-40B4-BE49-F238E27FC236}">
                <a16:creationId xmlns:a16="http://schemas.microsoft.com/office/drawing/2014/main" id="{3932D350-258A-1E62-DF9F-3422D87C0EF0}"/>
              </a:ext>
            </a:extLst>
          </p:cNvPr>
          <p:cNvSpPr>
            <a:spLocks noGrp="1"/>
          </p:cNvSpPr>
          <p:nvPr>
            <p:ph idx="1"/>
          </p:nvPr>
        </p:nvSpPr>
        <p:spPr>
          <a:xfrm>
            <a:off x="913795" y="2076450"/>
            <a:ext cx="10353762" cy="4391462"/>
          </a:xfrm>
        </p:spPr>
        <p:txBody>
          <a:bodyPr>
            <a:normAutofit fontScale="77500" lnSpcReduction="20000"/>
          </a:bodyPr>
          <a:lstStyle/>
          <a:p>
            <a:pPr algn="l">
              <a:buFont typeface="+mj-lt"/>
              <a:buAutoNum type="arabicPeriod"/>
            </a:pPr>
            <a:r>
              <a:rPr lang="en-US" b="0" i="0" dirty="0">
                <a:solidFill>
                  <a:schemeClr val="tx1"/>
                </a:solidFill>
                <a:effectLst/>
              </a:rPr>
              <a:t>Understand the mission and purpose of the organization, and the mission and purpose of the office within that framework. Make sure to ask: Why are we doing this work? And how does it actually impact our organization?</a:t>
            </a:r>
          </a:p>
          <a:p>
            <a:pPr algn="l">
              <a:buFont typeface="+mj-lt"/>
              <a:buAutoNum type="arabicPeriod"/>
            </a:pPr>
            <a:r>
              <a:rPr lang="en-US" b="0" i="0" dirty="0">
                <a:solidFill>
                  <a:schemeClr val="tx1"/>
                </a:solidFill>
                <a:effectLst/>
              </a:rPr>
              <a:t>Consider the metaphorical “seat at the table” of this person or group. How do they integrate into the rest of the leadership structure? Is there an identified place for them? Do they have a voice and authority? Are they able to make policy changes? How much autonomy do they have?</a:t>
            </a:r>
          </a:p>
          <a:p>
            <a:pPr algn="l">
              <a:buFont typeface="+mj-lt"/>
              <a:buAutoNum type="arabicPeriod"/>
            </a:pPr>
            <a:r>
              <a:rPr lang="en-US" b="0" i="0" dirty="0">
                <a:solidFill>
                  <a:schemeClr val="tx1"/>
                </a:solidFill>
                <a:effectLst/>
              </a:rPr>
              <a:t>Think about how organizational infrastructure can support these changes. What does the rest of the organization look like? How are changes implemented? Is there a long-term plan (and financial resources) to sustain DEI work? Is there a culture change that should occur as a part of this work to be multiculturally supportive?</a:t>
            </a:r>
          </a:p>
          <a:p>
            <a:pPr algn="l">
              <a:buFont typeface="+mj-lt"/>
              <a:buAutoNum type="arabicPeriod"/>
            </a:pPr>
            <a:r>
              <a:rPr lang="en-US" b="0" i="0" dirty="0">
                <a:solidFill>
                  <a:schemeClr val="tx1"/>
                </a:solidFill>
                <a:effectLst/>
              </a:rPr>
              <a:t>Define what success looks like. What are the easy, short-term wins that can help demonstrate that this work is worth doing—and what are the medium-to-long-term goals? If these efforts are not working, what changes need to be made and how?</a:t>
            </a:r>
          </a:p>
          <a:p>
            <a:pPr algn="l">
              <a:buFont typeface="+mj-lt"/>
              <a:buAutoNum type="arabicPeriod"/>
            </a:pPr>
            <a:r>
              <a:rPr lang="en-US" b="0" i="0" dirty="0">
                <a:solidFill>
                  <a:schemeClr val="tx1"/>
                </a:solidFill>
                <a:effectLst/>
              </a:rPr>
              <a:t>What resources are available? How much is the organization investing in DEI initiatives?</a:t>
            </a:r>
          </a:p>
          <a:p>
            <a:endParaRPr lang="en-US" dirty="0"/>
          </a:p>
        </p:txBody>
      </p:sp>
    </p:spTree>
    <p:extLst>
      <p:ext uri="{BB962C8B-B14F-4D97-AF65-F5344CB8AC3E}">
        <p14:creationId xmlns:p14="http://schemas.microsoft.com/office/powerpoint/2010/main" val="3313400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280BE-5E39-750F-1B3A-1AF650D0C530}"/>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4CC56692-EE0F-CA3D-E6F6-BF4592AAC631}"/>
              </a:ext>
            </a:extLst>
          </p:cNvPr>
          <p:cNvSpPr>
            <a:spLocks noGrp="1"/>
          </p:cNvSpPr>
          <p:nvPr>
            <p:ph idx="1"/>
          </p:nvPr>
        </p:nvSpPr>
        <p:spPr/>
        <p:txBody>
          <a:bodyPr/>
          <a:lstStyle/>
          <a:p>
            <a:r>
              <a:rPr lang="en-US" dirty="0"/>
              <a:t>Define cultural humility</a:t>
            </a:r>
          </a:p>
          <a:p>
            <a:r>
              <a:rPr lang="en-US" dirty="0"/>
              <a:t>Examine barriers to implementing cultural humility</a:t>
            </a:r>
          </a:p>
          <a:p>
            <a:r>
              <a:rPr lang="en-US" dirty="0"/>
              <a:t>Explore how cultural humility can improve patient care, safety and experience</a:t>
            </a:r>
          </a:p>
          <a:p>
            <a:r>
              <a:rPr lang="en-US" dirty="0"/>
              <a:t>Review the new AACN Essentials relative to diversity, equity and inclusion (DEI)</a:t>
            </a:r>
          </a:p>
          <a:p>
            <a:r>
              <a:rPr lang="en-US" dirty="0"/>
              <a:t>Discuss how cultural humility might support strategies to enhance DEI within the nursing profession and within healthcare systems</a:t>
            </a:r>
          </a:p>
          <a:p>
            <a:endParaRPr lang="en-US" dirty="0"/>
          </a:p>
        </p:txBody>
      </p:sp>
    </p:spTree>
    <p:extLst>
      <p:ext uri="{BB962C8B-B14F-4D97-AF65-F5344CB8AC3E}">
        <p14:creationId xmlns:p14="http://schemas.microsoft.com/office/powerpoint/2010/main" val="3093206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dirty="0"/>
              <a:t>Cultural Humility</a:t>
            </a:r>
          </a:p>
        </p:txBody>
      </p:sp>
      <p:sp>
        <p:nvSpPr>
          <p:cNvPr id="3" name="Content Placeholder 2"/>
          <p:cNvSpPr>
            <a:spLocks noGrp="1"/>
          </p:cNvSpPr>
          <p:nvPr>
            <p:ph idx="1"/>
          </p:nvPr>
        </p:nvSpPr>
        <p:spPr/>
        <p:txBody>
          <a:bodyPr rtlCol="0">
            <a:normAutofit/>
          </a:bodyPr>
          <a:lstStyle/>
          <a:p>
            <a:pPr>
              <a:spcAft>
                <a:spcPts val="0"/>
              </a:spcAft>
              <a:buFont typeface="Arial" pitchFamily="34" charset="0"/>
              <a:buChar char="•"/>
              <a:defRPr/>
            </a:pPr>
            <a:r>
              <a:rPr lang="en-US" dirty="0"/>
              <a:t>Focuses on self-reflection and self-critique of personal values and beliefs</a:t>
            </a:r>
          </a:p>
          <a:p>
            <a:pPr>
              <a:spcAft>
                <a:spcPts val="0"/>
              </a:spcAft>
              <a:buFont typeface="Arial" pitchFamily="34" charset="0"/>
              <a:buChar char="•"/>
              <a:defRPr/>
            </a:pPr>
            <a:r>
              <a:rPr lang="en-US" dirty="0"/>
              <a:t>Acknowledges values and beliefs of other cultures</a:t>
            </a:r>
          </a:p>
          <a:p>
            <a:pPr>
              <a:spcAft>
                <a:spcPts val="0"/>
              </a:spcAft>
              <a:buFont typeface="Arial" pitchFamily="34" charset="0"/>
              <a:buChar char="•"/>
              <a:defRPr/>
            </a:pPr>
            <a:r>
              <a:rPr lang="en-US" dirty="0"/>
              <a:t>Builds on uniqueness of cultures</a:t>
            </a:r>
          </a:p>
          <a:p>
            <a:pPr>
              <a:spcAft>
                <a:spcPts val="0"/>
              </a:spcAft>
              <a:buFont typeface="Arial" pitchFamily="34" charset="0"/>
              <a:buChar char="•"/>
              <a:defRPr/>
            </a:pPr>
            <a:r>
              <a:rPr lang="en-US" dirty="0"/>
              <a:t>Creates mutually beneficial care model for RN and patients, families, communities</a:t>
            </a:r>
          </a:p>
          <a:p>
            <a:pPr>
              <a:spcAft>
                <a:spcPts val="0"/>
              </a:spcAft>
              <a:buFont typeface="Arial" pitchFamily="34" charset="0"/>
              <a:buChar char="•"/>
              <a:defRPr/>
            </a:pPr>
            <a:r>
              <a:rPr lang="en-US" dirty="0"/>
              <a:t>Requires us to examine our assumptions, suspend judgment and ask questions </a:t>
            </a:r>
          </a:p>
        </p:txBody>
      </p:sp>
    </p:spTree>
    <p:extLst>
      <p:ext uri="{BB962C8B-B14F-4D97-AF65-F5344CB8AC3E}">
        <p14:creationId xmlns:p14="http://schemas.microsoft.com/office/powerpoint/2010/main" val="2982769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t>Challenges to Cultural Humility</a:t>
            </a:r>
          </a:p>
        </p:txBody>
      </p:sp>
      <p:sp>
        <p:nvSpPr>
          <p:cNvPr id="30723" name="Content Placeholder 2"/>
          <p:cNvSpPr>
            <a:spLocks noGrp="1"/>
          </p:cNvSpPr>
          <p:nvPr>
            <p:ph idx="1"/>
          </p:nvPr>
        </p:nvSpPr>
        <p:spPr/>
        <p:txBody>
          <a:bodyPr>
            <a:normAutofit fontScale="70000" lnSpcReduction="20000"/>
          </a:bodyPr>
          <a:lstStyle/>
          <a:p>
            <a:pPr eaLnBrk="1" hangingPunct="1"/>
            <a:r>
              <a:rPr lang="en-US" altLang="en-US" dirty="0"/>
              <a:t>Existence of stereotypes and bias</a:t>
            </a:r>
          </a:p>
          <a:p>
            <a:pPr eaLnBrk="1" hangingPunct="1"/>
            <a:r>
              <a:rPr lang="en-US" altLang="en-US" dirty="0"/>
              <a:t>Time constraints within clinical settings</a:t>
            </a:r>
          </a:p>
          <a:p>
            <a:pPr eaLnBrk="1" hangingPunct="1"/>
            <a:r>
              <a:rPr lang="en-US" altLang="en-US" dirty="0"/>
              <a:t>Institutional policies and procedures</a:t>
            </a:r>
          </a:p>
          <a:p>
            <a:pPr eaLnBrk="1" hangingPunct="1"/>
            <a:r>
              <a:rPr lang="en-US" altLang="en-US" dirty="0"/>
              <a:t>Educational inadequacies</a:t>
            </a:r>
          </a:p>
          <a:p>
            <a:pPr eaLnBrk="1" hangingPunct="1"/>
            <a:r>
              <a:rPr lang="en-US" altLang="en-US" dirty="0"/>
              <a:t>Limited shared language abilities</a:t>
            </a:r>
          </a:p>
          <a:p>
            <a:pPr eaLnBrk="1" hangingPunct="1"/>
            <a:r>
              <a:rPr lang="en-US" altLang="en-US" dirty="0"/>
              <a:t>Failure to understand and appreciate cultures different from our own</a:t>
            </a:r>
          </a:p>
          <a:p>
            <a:pPr eaLnBrk="1" hangingPunct="1"/>
            <a:r>
              <a:rPr lang="en-US" altLang="en-US" dirty="0"/>
              <a:t>Political and societal events</a:t>
            </a:r>
          </a:p>
          <a:p>
            <a:pPr eaLnBrk="1" hangingPunct="1"/>
            <a:r>
              <a:rPr lang="en-US" altLang="en-US" dirty="0"/>
              <a:t>Lack of multicultural standardized patients for professional education</a:t>
            </a:r>
          </a:p>
          <a:p>
            <a:pPr eaLnBrk="1" hangingPunct="1"/>
            <a:r>
              <a:rPr lang="en-US" altLang="en-US" dirty="0"/>
              <a:t>Lack of cultural role models among leadership and providers</a:t>
            </a:r>
          </a:p>
          <a:p>
            <a:pPr eaLnBrk="1" hangingPunct="1"/>
            <a:r>
              <a:rPr lang="en-US" altLang="en-US" dirty="0"/>
              <a:t>Required life-long learning</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859564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Difference between Cultural Competence and Cultural Humility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966465"/>
              </p:ext>
            </p:extLst>
          </p:nvPr>
        </p:nvGraphicFramePr>
        <p:xfrm>
          <a:off x="1975876" y="2121716"/>
          <a:ext cx="8229600" cy="37541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35814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Cultural Competence</a:t>
                      </a:r>
                    </a:p>
                  </a:txBody>
                  <a:tcPr/>
                </a:tc>
                <a:tc>
                  <a:txBody>
                    <a:bodyPr/>
                    <a:lstStyle/>
                    <a:p>
                      <a:r>
                        <a:rPr lang="en-US" dirty="0"/>
                        <a:t>Cultural</a:t>
                      </a:r>
                      <a:r>
                        <a:rPr lang="en-US" baseline="0" dirty="0"/>
                        <a:t> Humility</a:t>
                      </a:r>
                      <a:endParaRPr lang="en-US" dirty="0"/>
                    </a:p>
                  </a:txBody>
                  <a:tcPr/>
                </a:tc>
                <a:extLst>
                  <a:ext uri="{0D108BD9-81ED-4DB2-BD59-A6C34878D82A}">
                    <a16:rowId xmlns:a16="http://schemas.microsoft.com/office/drawing/2014/main" val="10000"/>
                  </a:ext>
                </a:extLst>
              </a:tr>
              <a:tr h="370840">
                <a:tc>
                  <a:txBody>
                    <a:bodyPr/>
                    <a:lstStyle/>
                    <a:p>
                      <a:r>
                        <a:rPr lang="en-US" dirty="0"/>
                        <a:t>Goals</a:t>
                      </a:r>
                    </a:p>
                  </a:txBody>
                  <a:tcPr/>
                </a:tc>
                <a:tc>
                  <a:txBody>
                    <a:bodyPr/>
                    <a:lstStyle/>
                    <a:p>
                      <a:r>
                        <a:rPr lang="en-US" dirty="0"/>
                        <a:t>To develop a set of</a:t>
                      </a:r>
                      <a:r>
                        <a:rPr lang="en-US" baseline="0" dirty="0"/>
                        <a:t> skills to better provide services to diverse individuals and populations</a:t>
                      </a:r>
                      <a:endParaRPr lang="en-US" dirty="0"/>
                    </a:p>
                  </a:txBody>
                  <a:tcPr/>
                </a:tc>
                <a:tc>
                  <a:txBody>
                    <a:bodyPr/>
                    <a:lstStyle/>
                    <a:p>
                      <a:r>
                        <a:rPr lang="en-US" dirty="0"/>
                        <a:t>To engage</a:t>
                      </a:r>
                      <a:r>
                        <a:rPr lang="en-US" baseline="0" dirty="0"/>
                        <a:t> in self reflection and self-critique to create a mutually beneficial approach to providing care</a:t>
                      </a:r>
                      <a:endParaRPr lang="en-US" dirty="0"/>
                    </a:p>
                  </a:txBody>
                  <a:tcPr/>
                </a:tc>
                <a:extLst>
                  <a:ext uri="{0D108BD9-81ED-4DB2-BD59-A6C34878D82A}">
                    <a16:rowId xmlns:a16="http://schemas.microsoft.com/office/drawing/2014/main" val="10001"/>
                  </a:ext>
                </a:extLst>
              </a:tr>
              <a:tr h="370840">
                <a:tc>
                  <a:txBody>
                    <a:bodyPr/>
                    <a:lstStyle/>
                    <a:p>
                      <a:r>
                        <a:rPr lang="en-US" dirty="0"/>
                        <a:t>Values</a:t>
                      </a:r>
                    </a:p>
                  </a:txBody>
                  <a:tcPr/>
                </a:tc>
                <a:tc>
                  <a:txBody>
                    <a:bodyPr/>
                    <a:lstStyle/>
                    <a:p>
                      <a:r>
                        <a:rPr lang="en-US" dirty="0"/>
                        <a:t>Knowledge</a:t>
                      </a:r>
                    </a:p>
                    <a:p>
                      <a:r>
                        <a:rPr lang="en-US" dirty="0"/>
                        <a:t>Training</a:t>
                      </a:r>
                    </a:p>
                  </a:txBody>
                  <a:tcPr/>
                </a:tc>
                <a:tc>
                  <a:txBody>
                    <a:bodyPr/>
                    <a:lstStyle/>
                    <a:p>
                      <a:r>
                        <a:rPr lang="en-US" dirty="0"/>
                        <a:t>Self-reflection</a:t>
                      </a:r>
                    </a:p>
                    <a:p>
                      <a:r>
                        <a:rPr lang="en-US" dirty="0"/>
                        <a:t>Collaborative</a:t>
                      </a:r>
                      <a:r>
                        <a:rPr lang="en-US" baseline="0" dirty="0"/>
                        <a:t> learning </a:t>
                      </a:r>
                    </a:p>
                    <a:p>
                      <a:r>
                        <a:rPr lang="en-US" baseline="0" dirty="0"/>
                        <a:t>Goal-setting</a:t>
                      </a:r>
                      <a:endParaRPr lang="en-US" dirty="0"/>
                    </a:p>
                  </a:txBody>
                  <a:tcPr/>
                </a:tc>
                <a:extLst>
                  <a:ext uri="{0D108BD9-81ED-4DB2-BD59-A6C34878D82A}">
                    <a16:rowId xmlns:a16="http://schemas.microsoft.com/office/drawing/2014/main" val="10002"/>
                  </a:ext>
                </a:extLst>
              </a:tr>
              <a:tr h="370840">
                <a:tc>
                  <a:txBody>
                    <a:bodyPr/>
                    <a:lstStyle/>
                    <a:p>
                      <a:r>
                        <a:rPr lang="en-US" dirty="0"/>
                        <a:t>Limitations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Based on academic</a:t>
                      </a:r>
                      <a:r>
                        <a:rPr lang="en-US" baseline="0" dirty="0"/>
                        <a:t> knowledge with derived end-point</a:t>
                      </a:r>
                      <a:endParaRPr lang="en-US" dirty="0"/>
                    </a:p>
                  </a:txBody>
                  <a:tcPr/>
                </a:tc>
                <a:tc>
                  <a:txBody>
                    <a:bodyPr/>
                    <a:lstStyle/>
                    <a:p>
                      <a:r>
                        <a:rPr lang="en-US" dirty="0"/>
                        <a:t>No</a:t>
                      </a:r>
                      <a:r>
                        <a:rPr lang="en-US" baseline="0" dirty="0"/>
                        <a:t> end-result</a:t>
                      </a:r>
                      <a:endParaRPr lang="en-US" dirty="0"/>
                    </a:p>
                  </a:txBody>
                  <a:tcPr/>
                </a:tc>
                <a:extLst>
                  <a:ext uri="{0D108BD9-81ED-4DB2-BD59-A6C34878D82A}">
                    <a16:rowId xmlns:a16="http://schemas.microsoft.com/office/drawing/2014/main" val="10003"/>
                  </a:ext>
                </a:extLst>
              </a:tr>
              <a:tr h="370840">
                <a:tc>
                  <a:txBody>
                    <a:bodyPr/>
                    <a:lstStyle/>
                    <a:p>
                      <a:r>
                        <a:rPr lang="en-US" dirty="0"/>
                        <a:t>Strengths</a:t>
                      </a:r>
                    </a:p>
                  </a:txBody>
                  <a:tcPr/>
                </a:tc>
                <a:tc>
                  <a:txBody>
                    <a:bodyPr/>
                    <a:lstStyle/>
                    <a:p>
                      <a:r>
                        <a:rPr lang="en-US" dirty="0"/>
                        <a:t>Goal-oriented</a:t>
                      </a:r>
                    </a:p>
                    <a:p>
                      <a:r>
                        <a:rPr lang="en-US" dirty="0"/>
                        <a:t>Promotes</a:t>
                      </a:r>
                      <a:r>
                        <a:rPr lang="en-US" baseline="0" dirty="0"/>
                        <a:t> skill building</a:t>
                      </a:r>
                      <a:endParaRPr lang="en-US" dirty="0"/>
                    </a:p>
                  </a:txBody>
                  <a:tcPr/>
                </a:tc>
                <a:tc>
                  <a:txBody>
                    <a:bodyPr/>
                    <a:lstStyle/>
                    <a:p>
                      <a:r>
                        <a:rPr lang="en-US" dirty="0"/>
                        <a:t>Life-long</a:t>
                      </a:r>
                      <a:r>
                        <a:rPr lang="en-US" baseline="0" dirty="0"/>
                        <a:t> learning</a:t>
                      </a:r>
                    </a:p>
                    <a:p>
                      <a:r>
                        <a:rPr lang="en-US" baseline="0" dirty="0"/>
                        <a:t>Mutually beneficial relationships </a:t>
                      </a:r>
                    </a:p>
                    <a:p>
                      <a:r>
                        <a:rPr lang="en-US" baseline="0" dirty="0"/>
                        <a:t>Appreciation for diversity</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16830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825FB-7455-6551-5725-D362E7DB854B}"/>
              </a:ext>
            </a:extLst>
          </p:cNvPr>
          <p:cNvSpPr>
            <a:spLocks noGrp="1"/>
          </p:cNvSpPr>
          <p:nvPr>
            <p:ph type="title"/>
          </p:nvPr>
        </p:nvSpPr>
        <p:spPr/>
        <p:txBody>
          <a:bodyPr/>
          <a:lstStyle/>
          <a:p>
            <a:r>
              <a:rPr lang="en-US" dirty="0"/>
              <a:t>Practicing Cultural Humility</a:t>
            </a:r>
          </a:p>
        </p:txBody>
      </p:sp>
      <p:sp>
        <p:nvSpPr>
          <p:cNvPr id="3" name="Content Placeholder 2">
            <a:extLst>
              <a:ext uri="{FF2B5EF4-FFF2-40B4-BE49-F238E27FC236}">
                <a16:creationId xmlns:a16="http://schemas.microsoft.com/office/drawing/2014/main" id="{2C281552-7476-23E7-5223-6767A2B34354}"/>
              </a:ext>
            </a:extLst>
          </p:cNvPr>
          <p:cNvSpPr>
            <a:spLocks noGrp="1"/>
          </p:cNvSpPr>
          <p:nvPr>
            <p:ph idx="1"/>
          </p:nvPr>
        </p:nvSpPr>
        <p:spPr/>
        <p:txBody>
          <a:bodyPr>
            <a:normAutofit fontScale="92500" lnSpcReduction="10000"/>
          </a:bodyPr>
          <a:lstStyle/>
          <a:p>
            <a:r>
              <a:rPr lang="en-US" dirty="0"/>
              <a:t>Ask yourself questions</a:t>
            </a:r>
          </a:p>
          <a:p>
            <a:r>
              <a:rPr lang="en-US" dirty="0"/>
              <a:t>Be curious</a:t>
            </a:r>
          </a:p>
          <a:p>
            <a:r>
              <a:rPr lang="en-US" dirty="0"/>
              <a:t>Keep an eye out for unconscious bias</a:t>
            </a:r>
          </a:p>
          <a:p>
            <a:r>
              <a:rPr lang="en-US" dirty="0"/>
              <a:t>Partner with the other person</a:t>
            </a:r>
          </a:p>
          <a:p>
            <a:r>
              <a:rPr lang="en-US" dirty="0"/>
              <a:t>Practice active listening</a:t>
            </a:r>
          </a:p>
          <a:p>
            <a:r>
              <a:rPr lang="en-US" dirty="0"/>
              <a:t>Supplement with cultural knowledge</a:t>
            </a:r>
          </a:p>
          <a:p>
            <a:r>
              <a:rPr lang="en-US" dirty="0"/>
              <a:t>Treat individuals with respect and kindness</a:t>
            </a:r>
          </a:p>
          <a:p>
            <a:r>
              <a:rPr lang="en-US" dirty="0"/>
              <a:t>Partner with stakeholders</a:t>
            </a:r>
          </a:p>
          <a:p>
            <a:pPr marL="36900" indent="0">
              <a:buNone/>
            </a:pPr>
            <a:endParaRPr lang="en-US" dirty="0"/>
          </a:p>
        </p:txBody>
      </p:sp>
    </p:spTree>
    <p:extLst>
      <p:ext uri="{BB962C8B-B14F-4D97-AF65-F5344CB8AC3E}">
        <p14:creationId xmlns:p14="http://schemas.microsoft.com/office/powerpoint/2010/main" val="3533939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Talk about Bias</a:t>
            </a:r>
          </a:p>
        </p:txBody>
      </p:sp>
      <p:sp>
        <p:nvSpPr>
          <p:cNvPr id="3" name="Content Placeholder 2"/>
          <p:cNvSpPr>
            <a:spLocks noGrp="1"/>
          </p:cNvSpPr>
          <p:nvPr>
            <p:ph idx="1"/>
          </p:nvPr>
        </p:nvSpPr>
        <p:spPr/>
        <p:txBody>
          <a:bodyPr>
            <a:normAutofit fontScale="85000" lnSpcReduction="20000"/>
          </a:bodyPr>
          <a:lstStyle/>
          <a:p>
            <a:r>
              <a:rPr lang="en-US" dirty="0"/>
              <a:t>What is bias?</a:t>
            </a:r>
          </a:p>
          <a:p>
            <a:pPr lvl="1"/>
            <a:r>
              <a:rPr lang="en-US" b="0" i="0" dirty="0">
                <a:solidFill>
                  <a:schemeClr val="tx1"/>
                </a:solidFill>
                <a:effectLst/>
                <a:latin typeface="Roboto" panose="02000000000000000000" pitchFamily="2" charset="0"/>
              </a:rPr>
              <a:t>Unreasoned or unfair distortion of judgment of a person, group, or thing by an individual or system</a:t>
            </a:r>
          </a:p>
          <a:p>
            <a:pPr lvl="1"/>
            <a:r>
              <a:rPr lang="en-US" u="sng" dirty="0">
                <a:solidFill>
                  <a:schemeClr val="tx1"/>
                </a:solidFill>
                <a:effectLst/>
                <a:latin typeface="Roboto" panose="02000000000000000000" pitchFamily="2" charset="0"/>
                <a:hlinkClick r:id="rId3"/>
              </a:rPr>
              <a:t>Harvard Implicit Bias Project</a:t>
            </a:r>
            <a:endParaRPr lang="en-US" u="sng" dirty="0">
              <a:solidFill>
                <a:schemeClr val="tx1"/>
              </a:solidFill>
              <a:effectLst/>
              <a:latin typeface="Roboto" panose="02000000000000000000" pitchFamily="2" charset="0"/>
            </a:endParaRPr>
          </a:p>
          <a:p>
            <a:r>
              <a:rPr lang="en-US" dirty="0"/>
              <a:t>Is bias a natural human reaction?</a:t>
            </a:r>
          </a:p>
          <a:p>
            <a:r>
              <a:rPr lang="en-US" dirty="0"/>
              <a:t>When does bias become prejudice?</a:t>
            </a:r>
          </a:p>
          <a:p>
            <a:r>
              <a:rPr lang="en-US" dirty="0"/>
              <a:t>How does bias lead to inequities in healthcare or health outcomes?</a:t>
            </a:r>
          </a:p>
          <a:p>
            <a:r>
              <a:rPr lang="en-US" dirty="0"/>
              <a:t>How does bias interface with cultural humility?</a:t>
            </a:r>
          </a:p>
          <a:p>
            <a:pPr marL="36900" indent="0">
              <a:buNone/>
            </a:pPr>
            <a:br>
              <a:rPr lang="en-US" dirty="0"/>
            </a:br>
            <a:endParaRPr lang="en-US" dirty="0"/>
          </a:p>
        </p:txBody>
      </p:sp>
    </p:spTree>
    <p:extLst>
      <p:ext uri="{BB962C8B-B14F-4D97-AF65-F5344CB8AC3E}">
        <p14:creationId xmlns:p14="http://schemas.microsoft.com/office/powerpoint/2010/main" val="1524576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Identified Areas of Bias</a:t>
            </a:r>
          </a:p>
        </p:txBody>
      </p:sp>
      <p:sp>
        <p:nvSpPr>
          <p:cNvPr id="4" name="Content Placeholder 3"/>
          <p:cNvSpPr>
            <a:spLocks noGrp="1"/>
          </p:cNvSpPr>
          <p:nvPr>
            <p:ph sz="half" idx="1"/>
          </p:nvPr>
        </p:nvSpPr>
        <p:spPr/>
        <p:txBody>
          <a:bodyPr>
            <a:normAutofit fontScale="92500" lnSpcReduction="20000"/>
          </a:bodyPr>
          <a:lstStyle/>
          <a:p>
            <a:r>
              <a:rPr lang="en-US" dirty="0"/>
              <a:t>Age</a:t>
            </a:r>
          </a:p>
          <a:p>
            <a:r>
              <a:rPr lang="en-US" dirty="0"/>
              <a:t>Disability</a:t>
            </a:r>
          </a:p>
          <a:p>
            <a:r>
              <a:rPr lang="en-US" dirty="0"/>
              <a:t>Education</a:t>
            </a:r>
          </a:p>
          <a:p>
            <a:r>
              <a:rPr lang="en-US" dirty="0"/>
              <a:t>Language</a:t>
            </a:r>
          </a:p>
          <a:p>
            <a:r>
              <a:rPr lang="en-US" dirty="0"/>
              <a:t>Ethnicity</a:t>
            </a:r>
          </a:p>
          <a:p>
            <a:r>
              <a:rPr lang="en-US" dirty="0"/>
              <a:t>Health status</a:t>
            </a:r>
          </a:p>
          <a:p>
            <a:r>
              <a:rPr lang="en-US" dirty="0"/>
              <a:t>Disease/diagnosis</a:t>
            </a:r>
          </a:p>
          <a:p>
            <a:r>
              <a:rPr lang="en-US" dirty="0"/>
              <a:t>Social contact</a:t>
            </a:r>
          </a:p>
        </p:txBody>
      </p:sp>
      <p:sp>
        <p:nvSpPr>
          <p:cNvPr id="5" name="Content Placeholder 4"/>
          <p:cNvSpPr>
            <a:spLocks noGrp="1"/>
          </p:cNvSpPr>
          <p:nvPr>
            <p:ph sz="half" idx="2"/>
          </p:nvPr>
        </p:nvSpPr>
        <p:spPr/>
        <p:txBody>
          <a:bodyPr>
            <a:normAutofit fontScale="92500" lnSpcReduction="20000"/>
          </a:bodyPr>
          <a:lstStyle/>
          <a:p>
            <a:r>
              <a:rPr lang="en-US" dirty="0"/>
              <a:t>Insurance status</a:t>
            </a:r>
          </a:p>
          <a:p>
            <a:r>
              <a:rPr lang="en-US" dirty="0"/>
              <a:t>Obesity</a:t>
            </a:r>
          </a:p>
          <a:p>
            <a:r>
              <a:rPr lang="en-US" dirty="0"/>
              <a:t>Race</a:t>
            </a:r>
          </a:p>
          <a:p>
            <a:r>
              <a:rPr lang="en-US" dirty="0"/>
              <a:t>Socioeconomic status</a:t>
            </a:r>
          </a:p>
          <a:p>
            <a:r>
              <a:rPr lang="en-US" dirty="0"/>
              <a:t>Sexual orientation</a:t>
            </a:r>
          </a:p>
          <a:p>
            <a:r>
              <a:rPr lang="en-US" dirty="0"/>
              <a:t>Skin tone</a:t>
            </a:r>
          </a:p>
          <a:p>
            <a:r>
              <a:rPr lang="en-US" dirty="0"/>
              <a:t>Substance use</a:t>
            </a:r>
          </a:p>
        </p:txBody>
      </p:sp>
      <p:sp>
        <p:nvSpPr>
          <p:cNvPr id="6" name="TextBox 5"/>
          <p:cNvSpPr txBox="1"/>
          <p:nvPr/>
        </p:nvSpPr>
        <p:spPr>
          <a:xfrm>
            <a:off x="1676400" y="6107872"/>
            <a:ext cx="8686800" cy="738664"/>
          </a:xfrm>
          <a:prstGeom prst="rect">
            <a:avLst/>
          </a:prstGeom>
          <a:noFill/>
        </p:spPr>
        <p:txBody>
          <a:bodyPr wrap="square" rtlCol="0">
            <a:spAutoFit/>
          </a:bodyPr>
          <a:lstStyle/>
          <a:p>
            <a:r>
              <a:rPr lang="en-US" sz="1400" dirty="0"/>
              <a:t>(Source: Conscious and Unconscious Biases in Health Care: A focus on lupus. Created by the NCCC for ACR Lupus Initiative. Retrieved on 4/19/15 from </a:t>
            </a:r>
            <a:r>
              <a:rPr lang="en-US" sz="1400" dirty="0">
                <a:hlinkClick r:id="rId3"/>
              </a:rPr>
              <a:t>http://thelupusinitiative.org/cmece</a:t>
            </a:r>
            <a:r>
              <a:rPr lang="en-US" sz="1400" dirty="0"/>
              <a:t>   Slide Source:© 2015  ‐ National Center for Cultural Competence)</a:t>
            </a:r>
          </a:p>
        </p:txBody>
      </p:sp>
    </p:spTree>
    <p:extLst>
      <p:ext uri="{BB962C8B-B14F-4D97-AF65-F5344CB8AC3E}">
        <p14:creationId xmlns:p14="http://schemas.microsoft.com/office/powerpoint/2010/main" val="1488499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96BF2-FD56-DD70-5399-B0318770D48C}"/>
              </a:ext>
            </a:extLst>
          </p:cNvPr>
          <p:cNvSpPr>
            <a:spLocks noGrp="1"/>
          </p:cNvSpPr>
          <p:nvPr>
            <p:ph type="title"/>
          </p:nvPr>
        </p:nvSpPr>
        <p:spPr/>
        <p:txBody>
          <a:bodyPr/>
          <a:lstStyle/>
          <a:p>
            <a:r>
              <a:rPr lang="en-US" dirty="0"/>
              <a:t>The Way Forward</a:t>
            </a:r>
          </a:p>
        </p:txBody>
      </p:sp>
      <p:sp>
        <p:nvSpPr>
          <p:cNvPr id="5" name="Content Placeholder 4">
            <a:extLst>
              <a:ext uri="{FF2B5EF4-FFF2-40B4-BE49-F238E27FC236}">
                <a16:creationId xmlns:a16="http://schemas.microsoft.com/office/drawing/2014/main" id="{6B10A76C-93C6-2DD6-25E0-D2CC0398DCE1}"/>
              </a:ext>
            </a:extLst>
          </p:cNvPr>
          <p:cNvSpPr>
            <a:spLocks noGrp="1"/>
          </p:cNvSpPr>
          <p:nvPr>
            <p:ph idx="1"/>
          </p:nvPr>
        </p:nvSpPr>
        <p:spPr>
          <a:xfrm>
            <a:off x="913795" y="2076450"/>
            <a:ext cx="10353762" cy="4106236"/>
          </a:xfrm>
        </p:spPr>
        <p:txBody>
          <a:bodyPr>
            <a:normAutofit fontScale="70000" lnSpcReduction="20000"/>
          </a:bodyPr>
          <a:lstStyle/>
          <a:p>
            <a:r>
              <a:rPr lang="en-US" dirty="0"/>
              <a:t>Cultural Health National Standards (</a:t>
            </a:r>
            <a:r>
              <a:rPr lang="en-US" dirty="0">
                <a:hlinkClick r:id="rId3"/>
              </a:rPr>
              <a:t>https://thinkculturalhealth.hhs.gov/clas/standards</a:t>
            </a:r>
            <a:r>
              <a:rPr lang="en-US" dirty="0"/>
              <a:t> )</a:t>
            </a:r>
          </a:p>
          <a:p>
            <a:r>
              <a:rPr lang="en-US" dirty="0"/>
              <a:t>Goal: </a:t>
            </a:r>
            <a:r>
              <a:rPr lang="en-US" sz="1800" b="1" dirty="0">
                <a:solidFill>
                  <a:schemeClr val="tx1"/>
                </a:solidFill>
                <a:effectLst/>
                <a:latin typeface="Roboto" panose="02000000000000000000" pitchFamily="2" charset="0"/>
                <a:ea typeface="Times New Roman" panose="02020603050405020304" pitchFamily="18" charset="0"/>
              </a:rPr>
              <a:t>Provide effective, equitable, understandable, and respectful quality care and services that are responsive to diverse cultural health beliefs and practices, preferred languages, health literacy, and other communication needs.</a:t>
            </a:r>
            <a:endParaRPr lang="en-US" sz="1800" dirty="0">
              <a:solidFill>
                <a:schemeClr val="tx1"/>
              </a:solidFill>
              <a:effectLst/>
              <a:latin typeface="Times New Roman" panose="02020603050405020304" pitchFamily="18" charset="0"/>
              <a:ea typeface="Times New Roman" panose="02020603050405020304" pitchFamily="18" charset="0"/>
            </a:endParaRPr>
          </a:p>
          <a:p>
            <a:r>
              <a:rPr lang="en-US" dirty="0"/>
              <a:t>Principles</a:t>
            </a:r>
          </a:p>
          <a:p>
            <a:pPr marL="494100" indent="-457200">
              <a:buFont typeface="+mj-lt"/>
              <a:buAutoNum type="arabicPeriod"/>
            </a:pPr>
            <a:r>
              <a:rPr lang="en-US" dirty="0"/>
              <a:t>Governance, Leadership and Workforce</a:t>
            </a:r>
          </a:p>
          <a:p>
            <a:pPr lvl="1"/>
            <a:r>
              <a:rPr lang="en-US" dirty="0"/>
              <a:t>Policy, practices and allocated resources</a:t>
            </a:r>
          </a:p>
          <a:p>
            <a:pPr lvl="1"/>
            <a:r>
              <a:rPr lang="en-US" dirty="0"/>
              <a:t>Recruitment, promotion and support</a:t>
            </a:r>
          </a:p>
          <a:p>
            <a:pPr lvl="1"/>
            <a:r>
              <a:rPr lang="en-US" dirty="0"/>
              <a:t>Education</a:t>
            </a:r>
          </a:p>
          <a:p>
            <a:pPr marL="494100" indent="-457200">
              <a:buFont typeface="+mj-lt"/>
              <a:buAutoNum type="arabicPeriod"/>
            </a:pPr>
            <a:r>
              <a:rPr lang="en-US" dirty="0"/>
              <a:t>Communication and Language Assistance</a:t>
            </a:r>
          </a:p>
          <a:p>
            <a:pPr marL="494100" indent="-457200">
              <a:buFont typeface="+mj-lt"/>
              <a:buAutoNum type="arabicPeriod"/>
            </a:pPr>
            <a:r>
              <a:rPr lang="en-US" dirty="0"/>
              <a:t>Engagement, Continuous Improvement and Accountability</a:t>
            </a:r>
          </a:p>
          <a:p>
            <a:pPr lvl="1"/>
            <a:r>
              <a:rPr lang="en-US" dirty="0"/>
              <a:t>Culturally and linguistically appropriate goals, policies and management accountability</a:t>
            </a:r>
          </a:p>
          <a:p>
            <a:pPr lvl="1"/>
            <a:r>
              <a:rPr lang="en-US" dirty="0"/>
              <a:t>Ongoing and regular assessments of progress, community needs and health assets</a:t>
            </a:r>
          </a:p>
          <a:p>
            <a:pPr lvl="1"/>
            <a:r>
              <a:rPr lang="en-US" dirty="0"/>
              <a:t>Partnerships with stakeholders to design, implement and evaluate policies, practices and services</a:t>
            </a:r>
          </a:p>
        </p:txBody>
      </p:sp>
    </p:spTree>
    <p:extLst>
      <p:ext uri="{BB962C8B-B14F-4D97-AF65-F5344CB8AC3E}">
        <p14:creationId xmlns:p14="http://schemas.microsoft.com/office/powerpoint/2010/main" val="22981276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89B453C-F2B2-4ECA-A6ED-7DBEF1B6D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CC670F-05B9-4BB7-BA2C-0DE5B5C1E5D3}">
  <ds:schemaRefs>
    <ds:schemaRef ds:uri="http://schemas.microsoft.com/sharepoint/v3/contenttype/forms"/>
  </ds:schemaRefs>
</ds:datastoreItem>
</file>

<file path=customXml/itemProps3.xml><?xml version="1.0" encoding="utf-8"?>
<ds:datastoreItem xmlns:ds="http://schemas.openxmlformats.org/officeDocument/2006/customXml" ds:itemID="{02A3AD49-9331-450C-A2FE-6857A4DB38C6}">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{F275490B-A516-4FEF-AB66-196E52E7513B}tf00934815_win32</Template>
  <TotalTime>202</TotalTime>
  <Words>1568</Words>
  <Application>Microsoft Office PowerPoint</Application>
  <PresentationFormat>Widescreen</PresentationFormat>
  <Paragraphs>192</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Goudy Old Style</vt:lpstr>
      <vt:lpstr>Roboto</vt:lpstr>
      <vt:lpstr>Source Sans Variable</vt:lpstr>
      <vt:lpstr>Times New Roman</vt:lpstr>
      <vt:lpstr>Wingdings 2</vt:lpstr>
      <vt:lpstr>SlateVTI</vt:lpstr>
      <vt:lpstr>DEI: Moving Forward with Cultural Humility</vt:lpstr>
      <vt:lpstr>Objectives</vt:lpstr>
      <vt:lpstr>Cultural Humility</vt:lpstr>
      <vt:lpstr>Challenges to Cultural Humility</vt:lpstr>
      <vt:lpstr>The Difference between Cultural Competence and Cultural Humility</vt:lpstr>
      <vt:lpstr>Practicing Cultural Humility</vt:lpstr>
      <vt:lpstr>Let’s Talk about Bias</vt:lpstr>
      <vt:lpstr>Identified Areas of Bias</vt:lpstr>
      <vt:lpstr>The Way Forward</vt:lpstr>
      <vt:lpstr>AACN Essentials 2021</vt:lpstr>
      <vt:lpstr>The Facts: The Nursing Profession</vt:lpstr>
      <vt:lpstr>The Facts: The Healthcare System</vt:lpstr>
      <vt:lpstr>Table Discussion</vt:lpstr>
      <vt:lpstr>How to Enhance DEI in Healthcare Organizations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DEI: Moving Forward with Cultural Humility</dc:title>
  <dc:creator>Mary Benbenek</dc:creator>
  <cp:lastModifiedBy>Benbenek, Mary M</cp:lastModifiedBy>
  <cp:revision>5</cp:revision>
  <dcterms:created xsi:type="dcterms:W3CDTF">2023-01-05T03:11:21Z</dcterms:created>
  <dcterms:modified xsi:type="dcterms:W3CDTF">2023-01-21T20:43:38Z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